
<file path=[Content_Types].xml><?xml version="1.0" encoding="utf-8"?>
<Types xmlns="http://schemas.openxmlformats.org/package/2006/content-types">
  <Default Extension="png" ContentType="image/png"/>
  <Default Extension="jpeg" ContentType="image/jpeg"/>
  <Default Extension="mov" ContentType="video/unknown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73" r:id="rId1"/>
  </p:sldMasterIdLst>
  <p:sldIdLst>
    <p:sldId id="256" r:id="rId2"/>
    <p:sldId id="266" r:id="rId3"/>
    <p:sldId id="268" r:id="rId4"/>
    <p:sldId id="257" r:id="rId5"/>
    <p:sldId id="269" r:id="rId6"/>
    <p:sldId id="270" r:id="rId7"/>
    <p:sldId id="271" r:id="rId8"/>
    <p:sldId id="272" r:id="rId9"/>
    <p:sldId id="273" r:id="rId10"/>
    <p:sldId id="276" r:id="rId11"/>
    <p:sldId id="278" r:id="rId12"/>
    <p:sldId id="279" r:id="rId13"/>
    <p:sldId id="280" r:id="rId14"/>
    <p:sldId id="283" r:id="rId15"/>
    <p:sldId id="284" r:id="rId16"/>
    <p:sldId id="285" r:id="rId17"/>
    <p:sldId id="286" r:id="rId18"/>
    <p:sldId id="289" r:id="rId19"/>
    <p:sldId id="287" r:id="rId20"/>
    <p:sldId id="290" r:id="rId21"/>
    <p:sldId id="312" r:id="rId22"/>
    <p:sldId id="342" r:id="rId23"/>
    <p:sldId id="313" r:id="rId24"/>
    <p:sldId id="343" r:id="rId25"/>
    <p:sldId id="314" r:id="rId26"/>
    <p:sldId id="344" r:id="rId27"/>
    <p:sldId id="315" r:id="rId28"/>
    <p:sldId id="345" r:id="rId29"/>
    <p:sldId id="316" r:id="rId30"/>
    <p:sldId id="346" r:id="rId31"/>
    <p:sldId id="334" r:id="rId32"/>
    <p:sldId id="347" r:id="rId33"/>
    <p:sldId id="335" r:id="rId34"/>
    <p:sldId id="348" r:id="rId35"/>
    <p:sldId id="317" r:id="rId36"/>
    <p:sldId id="349" r:id="rId37"/>
    <p:sldId id="336" r:id="rId38"/>
    <p:sldId id="340" r:id="rId39"/>
    <p:sldId id="318" r:id="rId40"/>
    <p:sldId id="350" r:id="rId41"/>
    <p:sldId id="339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53" r:id="rId55"/>
    <p:sldId id="354" r:id="rId56"/>
    <p:sldId id="303" r:id="rId57"/>
    <p:sldId id="355" r:id="rId58"/>
    <p:sldId id="356" r:id="rId59"/>
    <p:sldId id="331" r:id="rId60"/>
    <p:sldId id="332" r:id="rId61"/>
    <p:sldId id="333" r:id="rId62"/>
    <p:sldId id="304" r:id="rId63"/>
    <p:sldId id="305" r:id="rId64"/>
    <p:sldId id="306" r:id="rId65"/>
    <p:sldId id="351" r:id="rId66"/>
    <p:sldId id="307" r:id="rId67"/>
    <p:sldId id="367" r:id="rId68"/>
    <p:sldId id="368" r:id="rId69"/>
    <p:sldId id="369" r:id="rId70"/>
    <p:sldId id="308" r:id="rId71"/>
    <p:sldId id="311" r:id="rId72"/>
    <p:sldId id="319" r:id="rId73"/>
    <p:sldId id="321" r:id="rId74"/>
    <p:sldId id="310" r:id="rId75"/>
    <p:sldId id="341" r:id="rId76"/>
    <p:sldId id="322" r:id="rId77"/>
    <p:sldId id="323" r:id="rId78"/>
    <p:sldId id="357" r:id="rId79"/>
    <p:sldId id="324" r:id="rId80"/>
    <p:sldId id="359" r:id="rId81"/>
    <p:sldId id="358" r:id="rId82"/>
    <p:sldId id="352" r:id="rId83"/>
    <p:sldId id="337" r:id="rId84"/>
    <p:sldId id="326" r:id="rId85"/>
    <p:sldId id="327" r:id="rId86"/>
    <p:sldId id="361" r:id="rId87"/>
    <p:sldId id="363" r:id="rId88"/>
    <p:sldId id="362" r:id="rId89"/>
    <p:sldId id="360" r:id="rId90"/>
    <p:sldId id="364" r:id="rId91"/>
    <p:sldId id="365" r:id="rId92"/>
    <p:sldId id="329" r:id="rId93"/>
    <p:sldId id="330" r:id="rId94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30" d="100"/>
          <a:sy n="130" d="100"/>
        </p:scale>
        <p:origin x="-1074" y="47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97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2E74410-9774-48AE-AD15-98FF0785EB5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0291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5362C0C-D8F6-4011-BFC7-9B696DA5E28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2152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B4B4BC1-FB06-4309-BD62-A65E8DC301ED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31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863F7F2-89D8-4B87-9DCC-277D65BBFDA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2472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138C92B-67FA-46F5-8C08-46D020128302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5072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2B1FCA4-6957-437D-B507-957499257105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611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0417885-80FA-4961-9D0B-BEFC7BE438D1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4823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3419AEF-9F4F-4B37-B184-C9027FDBCAE0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7507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C2D7D9C-A870-4A98-8CD4-7E524DEA1B2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7901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431331-142B-421D-A06C-D951254336B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8610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057D7AE-F10E-4A3A-AA6E-B71FF6B8A07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18738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2CAA03E3-E1E7-4539-84CF-68290D4E06F5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7916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4" r:id="rId1"/>
    <p:sldLayoutId id="2147483975" r:id="rId2"/>
    <p:sldLayoutId id="2147483976" r:id="rId3"/>
    <p:sldLayoutId id="2147483977" r:id="rId4"/>
    <p:sldLayoutId id="2147483978" r:id="rId5"/>
    <p:sldLayoutId id="2147483979" r:id="rId6"/>
    <p:sldLayoutId id="2147483980" r:id="rId7"/>
    <p:sldLayoutId id="2147483981" r:id="rId8"/>
    <p:sldLayoutId id="2147483982" r:id="rId9"/>
    <p:sldLayoutId id="2147483983" r:id="rId10"/>
    <p:sldLayoutId id="2147483984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8.gif"/><Relationship Id="rId5" Type="http://schemas.openxmlformats.org/officeDocument/2006/relationships/image" Target="../media/image22.gif"/><Relationship Id="rId4" Type="http://schemas.openxmlformats.org/officeDocument/2006/relationships/image" Target="../media/image16.jpe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gif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gif"/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gif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gif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gif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40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4" Type="http://schemas.openxmlformats.org/officeDocument/2006/relationships/image" Target="../media/image40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4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4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4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4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6.jpeg"/><Relationship Id="rId4" Type="http://schemas.openxmlformats.org/officeDocument/2006/relationships/image" Target="../media/image16.jpe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2282825"/>
            <a:ext cx="7086600" cy="1069975"/>
          </a:xfrm>
        </p:spPr>
        <p:txBody>
          <a:bodyPr/>
          <a:lstStyle/>
          <a:p>
            <a:pPr eaLnBrk="1" hangingPunct="1"/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 to Symmetry!</a:t>
            </a:r>
          </a:p>
        </p:txBody>
      </p:sp>
      <p:pic>
        <p:nvPicPr>
          <p:cNvPr id="4" name="Picture 3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646" b="41320"/>
          <a:stretch/>
        </p:blipFill>
        <p:spPr bwMode="auto">
          <a:xfrm>
            <a:off x="1309004" y="3352800"/>
            <a:ext cx="7864813" cy="8382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381000" y="228600"/>
            <a:ext cx="78486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Intuitively, why does this star look symmetric?</a:t>
            </a:r>
            <a:endParaRPr 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7650" name="Picture 2" descr="C:\Users\ktapp\Desktop\Symmetry Book\Symmetry Book Images\Chapter 1 and Intro\throwing_star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828800"/>
            <a:ext cx="2425446" cy="2425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3810000" y="2057400"/>
            <a:ext cx="38218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ym typeface="Wingdings" pitchFamily="2" charset="2"/>
              </a:rPr>
              <a:t> </a:t>
            </a:r>
            <a:r>
              <a:rPr lang="en-US" sz="2000" dirty="0" smtClean="0"/>
              <a:t>It has repeated images/parts.</a:t>
            </a:r>
            <a:endParaRPr lang="en-US" sz="2000" dirty="0"/>
          </a:p>
        </p:txBody>
      </p:sp>
      <p:sp>
        <p:nvSpPr>
          <p:cNvPr id="20" name="TextBox 19"/>
          <p:cNvSpPr txBox="1"/>
          <p:nvPr/>
        </p:nvSpPr>
        <p:spPr>
          <a:xfrm>
            <a:off x="3810000" y="1276290"/>
            <a:ext cx="48045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ym typeface="Wingdings" pitchFamily="2" charset="2"/>
              </a:rPr>
              <a:t> </a:t>
            </a:r>
            <a:r>
              <a:rPr lang="en-US" sz="2000" dirty="0" smtClean="0"/>
              <a:t>It looks the same from many positions</a:t>
            </a:r>
            <a:endParaRPr lang="en-US" sz="2000" dirty="0"/>
          </a:p>
        </p:txBody>
      </p:sp>
      <p:sp>
        <p:nvSpPr>
          <p:cNvPr id="13" name="TextBox 12"/>
          <p:cNvSpPr txBox="1"/>
          <p:nvPr/>
        </p:nvSpPr>
        <p:spPr>
          <a:xfrm>
            <a:off x="3810000" y="3041523"/>
            <a:ext cx="5943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</a:rPr>
              <a:t>What is the underlying cause </a:t>
            </a:r>
          </a:p>
          <a:p>
            <a:r>
              <a:rPr lang="en-US" sz="2000" dirty="0" smtClean="0">
                <a:solidFill>
                  <a:srgbClr val="FF0000"/>
                </a:solidFill>
              </a:rPr>
              <a:t>of both observations?</a:t>
            </a:r>
            <a:endParaRPr 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585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381000" y="228600"/>
            <a:ext cx="78486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Intuitively, why does this star look symmetric?</a:t>
            </a:r>
            <a:endParaRPr 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810000" y="2057400"/>
            <a:ext cx="38218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ym typeface="Wingdings" pitchFamily="2" charset="2"/>
              </a:rPr>
              <a:t> </a:t>
            </a:r>
            <a:r>
              <a:rPr lang="en-US" sz="2000" dirty="0" smtClean="0"/>
              <a:t>It has repeated images/parts.</a:t>
            </a:r>
            <a:endParaRPr lang="en-US" sz="2000" dirty="0"/>
          </a:p>
        </p:txBody>
      </p:sp>
      <p:sp>
        <p:nvSpPr>
          <p:cNvPr id="20" name="TextBox 19"/>
          <p:cNvSpPr txBox="1"/>
          <p:nvPr/>
        </p:nvSpPr>
        <p:spPr>
          <a:xfrm>
            <a:off x="3810000" y="1276290"/>
            <a:ext cx="48045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ym typeface="Wingdings" pitchFamily="2" charset="2"/>
              </a:rPr>
              <a:t> </a:t>
            </a:r>
            <a:r>
              <a:rPr lang="en-US" sz="2000" dirty="0" smtClean="0"/>
              <a:t>It looks the same from many positions</a:t>
            </a:r>
            <a:endParaRPr lang="en-US" sz="2000" dirty="0"/>
          </a:p>
        </p:txBody>
      </p:sp>
      <p:sp>
        <p:nvSpPr>
          <p:cNvPr id="13" name="TextBox 12"/>
          <p:cNvSpPr txBox="1"/>
          <p:nvPr/>
        </p:nvSpPr>
        <p:spPr>
          <a:xfrm>
            <a:off x="3810000" y="3041523"/>
            <a:ext cx="5943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</a:rPr>
              <a:t>What is the underlying cause </a:t>
            </a:r>
          </a:p>
          <a:p>
            <a:r>
              <a:rPr lang="en-US" sz="2000" dirty="0" smtClean="0">
                <a:solidFill>
                  <a:srgbClr val="FF0000"/>
                </a:solidFill>
              </a:rPr>
              <a:t>of both observations?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96707" y="4978400"/>
            <a:ext cx="796243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tx2"/>
                </a:solidFill>
              </a:rPr>
              <a:t>Rotating the plane 90 degrees leaves the star apparently unchanged.</a:t>
            </a:r>
          </a:p>
          <a:p>
            <a:r>
              <a:rPr lang="en-US" sz="2000" dirty="0">
                <a:solidFill>
                  <a:schemeClr val="tx2"/>
                </a:solidFill>
              </a:rPr>
              <a:t> </a:t>
            </a:r>
            <a:r>
              <a:rPr lang="en-US" sz="2000" dirty="0" smtClean="0">
                <a:solidFill>
                  <a:schemeClr val="tx2"/>
                </a:solidFill>
              </a:rPr>
              <a:t>   </a:t>
            </a:r>
            <a:endParaRPr lang="en-US" sz="2000" i="1" dirty="0">
              <a:solidFill>
                <a:schemeClr val="tx2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223" y="1784223"/>
            <a:ext cx="2470023" cy="2470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534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381000" y="228600"/>
            <a:ext cx="78486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Intuitively, why does this star look symmetric?</a:t>
            </a:r>
            <a:endParaRPr 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810000" y="2057400"/>
            <a:ext cx="38218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ym typeface="Wingdings" pitchFamily="2" charset="2"/>
              </a:rPr>
              <a:t> </a:t>
            </a:r>
            <a:r>
              <a:rPr lang="en-US" sz="2000" dirty="0" smtClean="0"/>
              <a:t>It has repeated images/parts.</a:t>
            </a:r>
            <a:endParaRPr lang="en-US" sz="2000" dirty="0"/>
          </a:p>
        </p:txBody>
      </p:sp>
      <p:sp>
        <p:nvSpPr>
          <p:cNvPr id="20" name="TextBox 19"/>
          <p:cNvSpPr txBox="1"/>
          <p:nvPr/>
        </p:nvSpPr>
        <p:spPr>
          <a:xfrm>
            <a:off x="3810000" y="1276290"/>
            <a:ext cx="48045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ym typeface="Wingdings" pitchFamily="2" charset="2"/>
              </a:rPr>
              <a:t> </a:t>
            </a:r>
            <a:r>
              <a:rPr lang="en-US" sz="2000" dirty="0" smtClean="0"/>
              <a:t>It looks the same from many positions</a:t>
            </a:r>
            <a:endParaRPr lang="en-US" sz="2000" dirty="0"/>
          </a:p>
        </p:txBody>
      </p:sp>
      <p:sp>
        <p:nvSpPr>
          <p:cNvPr id="13" name="TextBox 12"/>
          <p:cNvSpPr txBox="1"/>
          <p:nvPr/>
        </p:nvSpPr>
        <p:spPr>
          <a:xfrm>
            <a:off x="3810000" y="3041523"/>
            <a:ext cx="5943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</a:rPr>
              <a:t>What is the underlying cause </a:t>
            </a:r>
          </a:p>
          <a:p>
            <a:r>
              <a:rPr lang="en-US" sz="2000" dirty="0" smtClean="0">
                <a:solidFill>
                  <a:srgbClr val="FF0000"/>
                </a:solidFill>
              </a:rPr>
              <a:t>of both observations?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96707" y="4978400"/>
            <a:ext cx="796243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tx2"/>
                </a:solidFill>
              </a:rPr>
              <a:t>Rotating the plane 90 degrees leaves the star apparently unchanged.</a:t>
            </a:r>
          </a:p>
          <a:p>
            <a:r>
              <a:rPr lang="en-US" sz="2000" dirty="0">
                <a:solidFill>
                  <a:schemeClr val="tx2"/>
                </a:solidFill>
              </a:rPr>
              <a:t> </a:t>
            </a:r>
            <a:r>
              <a:rPr lang="en-US" sz="2000" dirty="0" smtClean="0">
                <a:solidFill>
                  <a:schemeClr val="tx2"/>
                </a:solidFill>
              </a:rPr>
              <a:t>    </a:t>
            </a:r>
            <a:r>
              <a:rPr lang="en-US" sz="2000" i="1" dirty="0" smtClean="0">
                <a:solidFill>
                  <a:schemeClr val="tx2"/>
                </a:solidFill>
              </a:rPr>
              <a:t>(this is the real reason that its 4 arms look the same)</a:t>
            </a:r>
            <a:endParaRPr lang="en-US" sz="2000" i="1" dirty="0">
              <a:solidFill>
                <a:schemeClr val="tx2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223" y="1784223"/>
            <a:ext cx="2470023" cy="2470023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2438400" y="2774823"/>
            <a:ext cx="1714500" cy="5334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304800" y="2774823"/>
            <a:ext cx="1714500" cy="5334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 rot="16200000">
            <a:off x="1422273" y="1917573"/>
            <a:ext cx="1714500" cy="5334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 rot="16200000">
            <a:off x="1420029" y="3776006"/>
            <a:ext cx="1714500" cy="5334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85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381000" y="228600"/>
            <a:ext cx="78486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Intuitively, why does this star look symmetric?</a:t>
            </a:r>
            <a:endParaRPr 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810000" y="2057400"/>
            <a:ext cx="38218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ym typeface="Wingdings" pitchFamily="2" charset="2"/>
              </a:rPr>
              <a:t> </a:t>
            </a:r>
            <a:r>
              <a:rPr lang="en-US" sz="2000" dirty="0" smtClean="0"/>
              <a:t>It has repeated images/parts.</a:t>
            </a:r>
            <a:endParaRPr lang="en-US" sz="2000" dirty="0"/>
          </a:p>
        </p:txBody>
      </p:sp>
      <p:sp>
        <p:nvSpPr>
          <p:cNvPr id="20" name="TextBox 19"/>
          <p:cNvSpPr txBox="1"/>
          <p:nvPr/>
        </p:nvSpPr>
        <p:spPr>
          <a:xfrm>
            <a:off x="3810000" y="1276290"/>
            <a:ext cx="48045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ym typeface="Wingdings" pitchFamily="2" charset="2"/>
              </a:rPr>
              <a:t> </a:t>
            </a:r>
            <a:r>
              <a:rPr lang="en-US" sz="2000" dirty="0" smtClean="0"/>
              <a:t>It looks the same from many positions</a:t>
            </a:r>
            <a:endParaRPr lang="en-US" sz="2000" dirty="0"/>
          </a:p>
        </p:txBody>
      </p:sp>
      <p:sp>
        <p:nvSpPr>
          <p:cNvPr id="13" name="TextBox 12"/>
          <p:cNvSpPr txBox="1"/>
          <p:nvPr/>
        </p:nvSpPr>
        <p:spPr>
          <a:xfrm>
            <a:off x="3810000" y="3041523"/>
            <a:ext cx="5943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</a:rPr>
              <a:t>What is the underlying cause </a:t>
            </a:r>
          </a:p>
          <a:p>
            <a:r>
              <a:rPr lang="en-US" sz="2000" dirty="0" smtClean="0">
                <a:solidFill>
                  <a:srgbClr val="FF0000"/>
                </a:solidFill>
              </a:rPr>
              <a:t>of both observations?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96707" y="4978400"/>
            <a:ext cx="796243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tx2"/>
                </a:solidFill>
              </a:rPr>
              <a:t>Rotating the plane 90 degrees leaves the star apparently unchanged.</a:t>
            </a:r>
          </a:p>
          <a:p>
            <a:r>
              <a:rPr lang="en-US" sz="2000" dirty="0">
                <a:solidFill>
                  <a:schemeClr val="tx2"/>
                </a:solidFill>
              </a:rPr>
              <a:t> </a:t>
            </a:r>
            <a:r>
              <a:rPr lang="en-US" sz="2000" dirty="0" smtClean="0">
                <a:solidFill>
                  <a:schemeClr val="tx2"/>
                </a:solidFill>
              </a:rPr>
              <a:t>   </a:t>
            </a:r>
            <a:endParaRPr lang="en-US" sz="2000" i="1" dirty="0">
              <a:solidFill>
                <a:schemeClr val="tx2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223" y="1784223"/>
            <a:ext cx="2470023" cy="247002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505988" y="5686286"/>
            <a:ext cx="52504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ym typeface="Wingdings" pitchFamily="2" charset="2"/>
              </a:rPr>
              <a:t>This rotation is called a </a:t>
            </a:r>
            <a:r>
              <a:rPr lang="en-US" sz="2000" u="sng" dirty="0" smtClean="0">
                <a:sym typeface="Wingdings" pitchFamily="2" charset="2"/>
              </a:rPr>
              <a:t>symmetry of the star</a:t>
            </a:r>
            <a:r>
              <a:rPr lang="en-US" sz="2000" dirty="0" smtClean="0">
                <a:sym typeface="Wingdings" pitchFamily="2" charset="2"/>
              </a:rPr>
              <a:t>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514439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381000" y="228600"/>
            <a:ext cx="78486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Intuitively, why does this star look symmetric?</a:t>
            </a:r>
            <a:endParaRPr 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810000" y="2057400"/>
            <a:ext cx="38218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ym typeface="Wingdings" pitchFamily="2" charset="2"/>
              </a:rPr>
              <a:t> </a:t>
            </a:r>
            <a:r>
              <a:rPr lang="en-US" sz="2000" dirty="0" smtClean="0"/>
              <a:t>It has repeated images/parts.</a:t>
            </a:r>
            <a:endParaRPr lang="en-US" sz="2000" dirty="0"/>
          </a:p>
        </p:txBody>
      </p:sp>
      <p:sp>
        <p:nvSpPr>
          <p:cNvPr id="20" name="TextBox 19"/>
          <p:cNvSpPr txBox="1"/>
          <p:nvPr/>
        </p:nvSpPr>
        <p:spPr>
          <a:xfrm>
            <a:off x="3810000" y="1276290"/>
            <a:ext cx="48045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ym typeface="Wingdings" pitchFamily="2" charset="2"/>
              </a:rPr>
              <a:t> </a:t>
            </a:r>
            <a:r>
              <a:rPr lang="en-US" sz="2000" dirty="0" smtClean="0"/>
              <a:t>It looks the same from many positions</a:t>
            </a:r>
            <a:endParaRPr lang="en-US" sz="2000" dirty="0"/>
          </a:p>
        </p:txBody>
      </p:sp>
      <p:sp>
        <p:nvSpPr>
          <p:cNvPr id="13" name="TextBox 12"/>
          <p:cNvSpPr txBox="1"/>
          <p:nvPr/>
        </p:nvSpPr>
        <p:spPr>
          <a:xfrm>
            <a:off x="3810000" y="3041523"/>
            <a:ext cx="5943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</a:rPr>
              <a:t>What is the underlying cause </a:t>
            </a:r>
          </a:p>
          <a:p>
            <a:r>
              <a:rPr lang="en-US" sz="2000" dirty="0" smtClean="0">
                <a:solidFill>
                  <a:srgbClr val="FF0000"/>
                </a:solidFill>
              </a:rPr>
              <a:t>of both observations?</a:t>
            </a:r>
            <a:endParaRPr lang="en-US" sz="2000" dirty="0">
              <a:solidFill>
                <a:srgbClr val="FF0000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223" y="1784223"/>
            <a:ext cx="2470023" cy="247002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96707" y="4978400"/>
            <a:ext cx="71673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tx2"/>
                </a:solidFill>
              </a:rPr>
              <a:t>Flipping the plane also leaves the star apparently unchanged.</a:t>
            </a:r>
          </a:p>
          <a:p>
            <a:r>
              <a:rPr lang="en-US" sz="2000" dirty="0">
                <a:solidFill>
                  <a:schemeClr val="tx2"/>
                </a:solidFill>
              </a:rPr>
              <a:t> </a:t>
            </a:r>
            <a:r>
              <a:rPr lang="en-US" sz="2000" dirty="0" smtClean="0">
                <a:solidFill>
                  <a:schemeClr val="tx2"/>
                </a:solidFill>
              </a:rPr>
              <a:t>   </a:t>
            </a:r>
            <a:endParaRPr lang="en-US" sz="2000" i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4704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381000" y="228600"/>
            <a:ext cx="78486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Intuitively, why does this star look symmetric?</a:t>
            </a:r>
            <a:endParaRPr 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810000" y="2057400"/>
            <a:ext cx="38218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ym typeface="Wingdings" pitchFamily="2" charset="2"/>
              </a:rPr>
              <a:t> </a:t>
            </a:r>
            <a:r>
              <a:rPr lang="en-US" sz="2000" dirty="0" smtClean="0"/>
              <a:t>It has repeated images/parts.</a:t>
            </a:r>
            <a:endParaRPr lang="en-US" sz="2000" dirty="0"/>
          </a:p>
        </p:txBody>
      </p:sp>
      <p:sp>
        <p:nvSpPr>
          <p:cNvPr id="20" name="TextBox 19"/>
          <p:cNvSpPr txBox="1"/>
          <p:nvPr/>
        </p:nvSpPr>
        <p:spPr>
          <a:xfrm>
            <a:off x="3810000" y="1276290"/>
            <a:ext cx="48045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ym typeface="Wingdings" pitchFamily="2" charset="2"/>
              </a:rPr>
              <a:t> </a:t>
            </a:r>
            <a:r>
              <a:rPr lang="en-US" sz="2000" dirty="0" smtClean="0"/>
              <a:t>It looks the same from many positions</a:t>
            </a:r>
            <a:endParaRPr lang="en-US" sz="2000" dirty="0"/>
          </a:p>
        </p:txBody>
      </p:sp>
      <p:sp>
        <p:nvSpPr>
          <p:cNvPr id="13" name="TextBox 12"/>
          <p:cNvSpPr txBox="1"/>
          <p:nvPr/>
        </p:nvSpPr>
        <p:spPr>
          <a:xfrm>
            <a:off x="3810000" y="3041523"/>
            <a:ext cx="5943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</a:rPr>
              <a:t>What is the underlying cause </a:t>
            </a:r>
          </a:p>
          <a:p>
            <a:r>
              <a:rPr lang="en-US" sz="2000" dirty="0" smtClean="0">
                <a:solidFill>
                  <a:srgbClr val="FF0000"/>
                </a:solidFill>
              </a:rPr>
              <a:t>of both observations?</a:t>
            </a:r>
            <a:endParaRPr lang="en-US" sz="2000" dirty="0">
              <a:solidFill>
                <a:srgbClr val="FF0000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223" y="1784223"/>
            <a:ext cx="2470023" cy="247002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96707" y="4978400"/>
            <a:ext cx="71673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tx2"/>
                </a:solidFill>
              </a:rPr>
              <a:t>Flipping the plane also leaves the star apparently unchanged.</a:t>
            </a:r>
          </a:p>
          <a:p>
            <a:r>
              <a:rPr lang="en-US" sz="2000" dirty="0">
                <a:solidFill>
                  <a:schemeClr val="tx2"/>
                </a:solidFill>
              </a:rPr>
              <a:t> </a:t>
            </a:r>
            <a:r>
              <a:rPr lang="en-US" sz="2000" dirty="0" smtClean="0">
                <a:solidFill>
                  <a:schemeClr val="tx2"/>
                </a:solidFill>
              </a:rPr>
              <a:t>    </a:t>
            </a:r>
            <a:r>
              <a:rPr lang="en-US" sz="2000" i="1" dirty="0" smtClean="0">
                <a:solidFill>
                  <a:schemeClr val="tx2"/>
                </a:solidFill>
              </a:rPr>
              <a:t>(this explains some of its repeated parts)</a:t>
            </a:r>
            <a:endParaRPr lang="en-US" sz="2000" i="1" dirty="0">
              <a:solidFill>
                <a:schemeClr val="tx2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277279" y="3185456"/>
            <a:ext cx="304800" cy="1232154"/>
          </a:xfrm>
          <a:prstGeom prst="rect">
            <a:avLst/>
          </a:prstGeom>
          <a:noFill/>
          <a:ln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963758" y="3185456"/>
            <a:ext cx="304800" cy="1232154"/>
          </a:xfrm>
          <a:prstGeom prst="rect">
            <a:avLst/>
          </a:prstGeom>
          <a:noFill/>
          <a:ln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2438400" y="2774823"/>
            <a:ext cx="1714500" cy="5334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304800" y="2774823"/>
            <a:ext cx="1714500" cy="5334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494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381000" y="228600"/>
            <a:ext cx="78486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Intuitively, why does this star look symmetric?</a:t>
            </a:r>
            <a:endParaRPr 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810000" y="2057400"/>
            <a:ext cx="38218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ym typeface="Wingdings" pitchFamily="2" charset="2"/>
              </a:rPr>
              <a:t> </a:t>
            </a:r>
            <a:r>
              <a:rPr lang="en-US" sz="2000" dirty="0" smtClean="0"/>
              <a:t>It has repeated images/parts.</a:t>
            </a:r>
            <a:endParaRPr lang="en-US" sz="2000" dirty="0"/>
          </a:p>
        </p:txBody>
      </p:sp>
      <p:sp>
        <p:nvSpPr>
          <p:cNvPr id="20" name="TextBox 19"/>
          <p:cNvSpPr txBox="1"/>
          <p:nvPr/>
        </p:nvSpPr>
        <p:spPr>
          <a:xfrm>
            <a:off x="3810000" y="1276290"/>
            <a:ext cx="48045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ym typeface="Wingdings" pitchFamily="2" charset="2"/>
              </a:rPr>
              <a:t> </a:t>
            </a:r>
            <a:r>
              <a:rPr lang="en-US" sz="2000" dirty="0" smtClean="0"/>
              <a:t>It looks the same from many positions</a:t>
            </a:r>
            <a:endParaRPr lang="en-US" sz="2000" dirty="0"/>
          </a:p>
        </p:txBody>
      </p:sp>
      <p:sp>
        <p:nvSpPr>
          <p:cNvPr id="13" name="TextBox 12"/>
          <p:cNvSpPr txBox="1"/>
          <p:nvPr/>
        </p:nvSpPr>
        <p:spPr>
          <a:xfrm>
            <a:off x="3810000" y="3041523"/>
            <a:ext cx="5943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</a:rPr>
              <a:t>What is the underlying cause </a:t>
            </a:r>
          </a:p>
          <a:p>
            <a:r>
              <a:rPr lang="en-US" sz="2000" dirty="0" smtClean="0">
                <a:solidFill>
                  <a:srgbClr val="FF0000"/>
                </a:solidFill>
              </a:rPr>
              <a:t>of both observations?</a:t>
            </a:r>
            <a:endParaRPr lang="en-US" sz="2000" dirty="0">
              <a:solidFill>
                <a:srgbClr val="FF0000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223" y="1784223"/>
            <a:ext cx="2470023" cy="247002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96707" y="4978400"/>
            <a:ext cx="71673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tx2"/>
                </a:solidFill>
              </a:rPr>
              <a:t>Flipping the plane also leaves the star apparently unchanged.</a:t>
            </a:r>
          </a:p>
          <a:p>
            <a:r>
              <a:rPr lang="en-US" sz="2000" dirty="0">
                <a:solidFill>
                  <a:schemeClr val="tx2"/>
                </a:solidFill>
              </a:rPr>
              <a:t> </a:t>
            </a:r>
            <a:r>
              <a:rPr lang="en-US" sz="2000" dirty="0" smtClean="0">
                <a:solidFill>
                  <a:schemeClr val="tx2"/>
                </a:solidFill>
              </a:rPr>
              <a:t>   </a:t>
            </a:r>
            <a:endParaRPr lang="en-US" sz="2000" i="1" dirty="0">
              <a:solidFill>
                <a:schemeClr val="tx2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505988" y="5686286"/>
            <a:ext cx="527581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ym typeface="Wingdings" pitchFamily="2" charset="2"/>
              </a:rPr>
              <a:t>This flip is also called a </a:t>
            </a:r>
            <a:r>
              <a:rPr lang="en-US" sz="2000" u="sng" dirty="0" smtClean="0">
                <a:sym typeface="Wingdings" pitchFamily="2" charset="2"/>
              </a:rPr>
              <a:t>symmetry of the star</a:t>
            </a:r>
            <a:r>
              <a:rPr lang="en-US" sz="2000" dirty="0" smtClean="0">
                <a:sym typeface="Wingdings" pitchFamily="2" charset="2"/>
              </a:rPr>
              <a:t>.</a:t>
            </a:r>
          </a:p>
          <a:p>
            <a:r>
              <a:rPr lang="en-US" sz="2000" i="1" dirty="0" smtClean="0">
                <a:sym typeface="Wingdings" pitchFamily="2" charset="2"/>
              </a:rPr>
              <a:t>    </a:t>
            </a:r>
          </a:p>
          <a:p>
            <a:r>
              <a:rPr lang="en-US" sz="2000" i="1" dirty="0">
                <a:sym typeface="Wingdings" pitchFamily="2" charset="2"/>
              </a:rPr>
              <a:t> </a:t>
            </a:r>
            <a:r>
              <a:rPr lang="en-US" sz="2000" i="1" dirty="0" smtClean="0">
                <a:sym typeface="Wingdings" pitchFamily="2" charset="2"/>
              </a:rPr>
              <a:t>    (“reflection” is a synonym for “flip”)</a:t>
            </a:r>
            <a:endParaRPr 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1529308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 descr="C:\Users\ktapp\Desktop\Symmetry Book\Symmetry Book Images\Chapter 1 and Intro\throwing_star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76200"/>
            <a:ext cx="2425446" cy="2425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1371600" y="217636"/>
            <a:ext cx="7848600" cy="19921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Summary: </a:t>
            </a:r>
            <a:r>
              <a:rPr lang="en-US" sz="3200" dirty="0" smtClean="0"/>
              <a:t>This star looks symmetric</a:t>
            </a:r>
          </a:p>
          <a:p>
            <a:r>
              <a:rPr lang="en-US" sz="3200" dirty="0" smtClean="0"/>
              <a:t>because certain rigid motions</a:t>
            </a:r>
          </a:p>
          <a:p>
            <a:r>
              <a:rPr lang="en-US" sz="3200" dirty="0" smtClean="0"/>
              <a:t>of the plane (rotations &amp; flips)</a:t>
            </a:r>
          </a:p>
          <a:p>
            <a:r>
              <a:rPr lang="en-US" sz="3200" dirty="0" smtClean="0"/>
              <a:t>leave it apparently unchanged.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067949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 descr="C:\Users\ktapp\Desktop\Symmetry Book\Symmetry Book Images\Chapter 1 and Intro\throwing_star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76200"/>
            <a:ext cx="2425446" cy="2425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1371600" y="217636"/>
            <a:ext cx="7848600" cy="19921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Summary: </a:t>
            </a:r>
            <a:r>
              <a:rPr lang="en-US" sz="3200" dirty="0" smtClean="0"/>
              <a:t>This star looks symmetric</a:t>
            </a:r>
          </a:p>
          <a:p>
            <a:r>
              <a:rPr lang="en-US" sz="3200" dirty="0" smtClean="0"/>
              <a:t>because certain rigid motions</a:t>
            </a:r>
          </a:p>
          <a:p>
            <a:r>
              <a:rPr lang="en-US" sz="3200" dirty="0" smtClean="0"/>
              <a:t>of the plane (rotations &amp; flips)</a:t>
            </a:r>
          </a:p>
          <a:p>
            <a:r>
              <a:rPr lang="en-US" sz="3200" dirty="0" smtClean="0"/>
              <a:t>leave it apparently unchanged.</a:t>
            </a:r>
          </a:p>
          <a:p>
            <a:endParaRPr lang="en-US" sz="3200" dirty="0"/>
          </a:p>
        </p:txBody>
      </p:sp>
      <p:sp>
        <p:nvSpPr>
          <p:cNvPr id="2" name="Rectangle 1"/>
          <p:cNvSpPr/>
          <p:nvPr/>
        </p:nvSpPr>
        <p:spPr>
          <a:xfrm>
            <a:off x="381000" y="2819400"/>
            <a:ext cx="7391400" cy="64633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b="1" dirty="0"/>
              <a:t>DEFINITON: </a:t>
            </a:r>
            <a:r>
              <a:rPr lang="en-US" dirty="0"/>
              <a:t>A </a:t>
            </a:r>
            <a:r>
              <a:rPr lang="en-US" u="sng" dirty="0"/>
              <a:t>symmetry</a:t>
            </a:r>
            <a:r>
              <a:rPr lang="en-US" dirty="0"/>
              <a:t> of an object in the plane is a rigid motion of the plane that leaves the object apparently unchanged.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97933" y="3810000"/>
            <a:ext cx="4916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How many symmetries does the star have?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057207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 descr="C:\Users\ktapp\Desktop\Symmetry Book\Symmetry Book Images\Chapter 1 and Intro\throwing_star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76200"/>
            <a:ext cx="2425446" cy="2425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1371600" y="217636"/>
            <a:ext cx="7848600" cy="19921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Summary: </a:t>
            </a:r>
            <a:r>
              <a:rPr lang="en-US" sz="3200" dirty="0" smtClean="0"/>
              <a:t>This star looks symmetric</a:t>
            </a:r>
          </a:p>
          <a:p>
            <a:r>
              <a:rPr lang="en-US" sz="3200" dirty="0" smtClean="0"/>
              <a:t>because certain rigid motions</a:t>
            </a:r>
          </a:p>
          <a:p>
            <a:r>
              <a:rPr lang="en-US" sz="3200" dirty="0" smtClean="0"/>
              <a:t>of the plane (rotations &amp; flips)</a:t>
            </a:r>
          </a:p>
          <a:p>
            <a:r>
              <a:rPr lang="en-US" sz="3200" dirty="0" smtClean="0"/>
              <a:t>leave it apparently unchanged.</a:t>
            </a:r>
          </a:p>
          <a:p>
            <a:endParaRPr lang="en-US" sz="3200" dirty="0"/>
          </a:p>
        </p:txBody>
      </p:sp>
      <p:sp>
        <p:nvSpPr>
          <p:cNvPr id="2" name="Rectangle 1"/>
          <p:cNvSpPr/>
          <p:nvPr/>
        </p:nvSpPr>
        <p:spPr>
          <a:xfrm>
            <a:off x="381000" y="2819400"/>
            <a:ext cx="7391400" cy="64633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b="1" dirty="0"/>
              <a:t>DEFINITON: </a:t>
            </a:r>
            <a:r>
              <a:rPr lang="en-US" dirty="0"/>
              <a:t>A </a:t>
            </a:r>
            <a:r>
              <a:rPr lang="en-US" u="sng" dirty="0"/>
              <a:t>symmetry</a:t>
            </a:r>
            <a:r>
              <a:rPr lang="en-US" dirty="0"/>
              <a:t> of an object in the plane is a rigid motion of the plane that leaves the object apparently unchanged.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97933" y="3810000"/>
            <a:ext cx="4916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How many symmetries does the star have?</a:t>
            </a:r>
            <a:endParaRPr lang="en-US" b="1" dirty="0"/>
          </a:p>
        </p:txBody>
      </p:sp>
      <p:sp>
        <p:nvSpPr>
          <p:cNvPr id="4" name="TextBox 3"/>
          <p:cNvSpPr txBox="1"/>
          <p:nvPr/>
        </p:nvSpPr>
        <p:spPr>
          <a:xfrm>
            <a:off x="1143000" y="4495800"/>
            <a:ext cx="7007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It has 4 rotations (about its center by 0, 90, 180, and 270 degrees).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288923" y="5410200"/>
            <a:ext cx="7620000" cy="64633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Rotating by zero degree does nothing – it is called </a:t>
            </a:r>
            <a:r>
              <a:rPr lang="en-US" u="sng" dirty="0" smtClean="0"/>
              <a:t>the identity</a:t>
            </a:r>
            <a:r>
              <a:rPr lang="en-US" dirty="0" smtClean="0"/>
              <a:t> rigid motion.  By convention, the identity counts as a symmetry of any object. </a:t>
            </a:r>
            <a:endParaRPr lang="en-US" dirty="0"/>
          </a:p>
        </p:txBody>
      </p:sp>
      <p:cxnSp>
        <p:nvCxnSpPr>
          <p:cNvPr id="8" name="Straight Arrow Connector 7"/>
          <p:cNvCxnSpPr/>
          <p:nvPr/>
        </p:nvCxnSpPr>
        <p:spPr>
          <a:xfrm flipH="1" flipV="1">
            <a:off x="5081990" y="4800600"/>
            <a:ext cx="76200" cy="6096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7207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749587"/>
            <a:ext cx="51956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Symmetry is everywhere… </a:t>
            </a:r>
            <a:endParaRPr lang="en-US" sz="3200" dirty="0"/>
          </a:p>
        </p:txBody>
      </p:sp>
      <p:grpSp>
        <p:nvGrpSpPr>
          <p:cNvPr id="3" name="Group 2"/>
          <p:cNvGrpSpPr/>
          <p:nvPr/>
        </p:nvGrpSpPr>
        <p:grpSpPr>
          <a:xfrm>
            <a:off x="643128" y="1396825"/>
            <a:ext cx="1718945" cy="1840230"/>
            <a:chOff x="0" y="0"/>
            <a:chExt cx="1719072" cy="1840484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777" r="14709"/>
            <a:stretch/>
          </p:blipFill>
          <p:spPr bwMode="auto">
            <a:xfrm>
              <a:off x="0" y="0"/>
              <a:ext cx="1719072" cy="1645920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5" name="Text Box 676"/>
            <p:cNvSpPr txBox="1"/>
            <p:nvPr/>
          </p:nvSpPr>
          <p:spPr>
            <a:xfrm>
              <a:off x="0" y="1700784"/>
              <a:ext cx="1718945" cy="139700"/>
            </a:xfrm>
            <a:prstGeom prst="rect">
              <a:avLst/>
            </a:prstGeom>
            <a:solidFill>
              <a:prstClr val="white"/>
            </a:solidFill>
            <a:ln>
              <a:noFill/>
            </a:ln>
            <a:effectLst/>
          </p:spPr>
          <p:txBody>
            <a:bodyPr rot="0" spcFirstLastPara="0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spcBef>
                  <a:spcPts val="0"/>
                </a:spcBef>
                <a:spcAft>
                  <a:spcPts val="1000"/>
                </a:spcAft>
              </a:pPr>
              <a:r>
                <a:rPr lang="en-US" sz="900" b="1">
                  <a:solidFill>
                    <a:srgbClr val="4F81BD"/>
                  </a:solidFill>
                  <a:effectLst/>
                  <a:latin typeface="Calibri"/>
                  <a:ea typeface="Times New Roman"/>
                  <a:cs typeface="Times New Roman"/>
                </a:rPr>
                <a:t>An icosahedral HIV virus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3047492" y="1396825"/>
            <a:ext cx="1968500" cy="2090420"/>
            <a:chOff x="0" y="0"/>
            <a:chExt cx="1969008" cy="2090801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26" t="9445" r="2903" b="26111"/>
            <a:stretch/>
          </p:blipFill>
          <p:spPr bwMode="auto">
            <a:xfrm>
              <a:off x="0" y="0"/>
              <a:ext cx="1969008" cy="1877568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8" name="Text Box 30"/>
            <p:cNvSpPr txBox="1"/>
            <p:nvPr/>
          </p:nvSpPr>
          <p:spPr>
            <a:xfrm>
              <a:off x="0" y="1926336"/>
              <a:ext cx="1968500" cy="164465"/>
            </a:xfrm>
            <a:prstGeom prst="rect">
              <a:avLst/>
            </a:prstGeom>
            <a:solidFill>
              <a:prstClr val="white"/>
            </a:solidFill>
            <a:ln>
              <a:noFill/>
            </a:ln>
            <a:effectLst/>
          </p:spPr>
          <p:txBody>
            <a:bodyPr rot="0" spcFirstLastPara="0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spcBef>
                  <a:spcPts val="0"/>
                </a:spcBef>
                <a:spcAft>
                  <a:spcPts val="1000"/>
                </a:spcAft>
              </a:pPr>
              <a:r>
                <a:rPr lang="en-US" sz="900" b="1" i="1">
                  <a:solidFill>
                    <a:srgbClr val="4F81BD"/>
                  </a:solidFill>
                  <a:effectLst/>
                  <a:latin typeface="Calibri"/>
                  <a:ea typeface="Times New Roman"/>
                  <a:cs typeface="Times New Roman"/>
                </a:rPr>
                <a:t>Vitruvian Man</a:t>
              </a:r>
              <a:r>
                <a:rPr lang="en-US" sz="900" b="1">
                  <a:solidFill>
                    <a:srgbClr val="4F81BD"/>
                  </a:solidFill>
                  <a:effectLst/>
                  <a:latin typeface="Calibri"/>
                  <a:ea typeface="Times New Roman"/>
                  <a:cs typeface="Times New Roman"/>
                </a:rPr>
                <a:t> by Leonardo Da Vinci</a:t>
              </a:r>
            </a:p>
          </p:txBody>
        </p:sp>
      </p:grpSp>
      <p:pic>
        <p:nvPicPr>
          <p:cNvPr id="23554" name="Picture 2" descr="C:\Users\ktapp\Desktop\Symmetry Book\Symmetry Book Images\Chapter 7\P-Goatsbeard-3154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733800"/>
            <a:ext cx="2590800" cy="172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6565" y="3739062"/>
            <a:ext cx="2592070" cy="1721938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4" t="5437" r="6148" b="6619"/>
          <a:stretch/>
        </p:blipFill>
        <p:spPr bwMode="auto">
          <a:xfrm>
            <a:off x="5562600" y="1465701"/>
            <a:ext cx="1703436" cy="173947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90800" y="6096000"/>
            <a:ext cx="64908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..but what does “symmetry” mean?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275347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 descr="C:\Users\ktapp\Desktop\Symmetry Book\Symmetry Book Images\Chapter 1 and Intro\throwing_star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76200"/>
            <a:ext cx="2425446" cy="2425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1371600" y="217636"/>
            <a:ext cx="7848600" cy="19921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Summary: </a:t>
            </a:r>
            <a:r>
              <a:rPr lang="en-US" sz="3200" dirty="0" smtClean="0"/>
              <a:t>This star looks symmetric</a:t>
            </a:r>
          </a:p>
          <a:p>
            <a:r>
              <a:rPr lang="en-US" sz="3200" dirty="0" smtClean="0"/>
              <a:t>because certain rigid motions</a:t>
            </a:r>
          </a:p>
          <a:p>
            <a:r>
              <a:rPr lang="en-US" sz="3200" dirty="0" smtClean="0"/>
              <a:t>of the plane (rotations &amp; flips)</a:t>
            </a:r>
          </a:p>
          <a:p>
            <a:r>
              <a:rPr lang="en-US" sz="3200" dirty="0" smtClean="0"/>
              <a:t>leave it apparently unchanged.</a:t>
            </a:r>
          </a:p>
          <a:p>
            <a:endParaRPr lang="en-US" sz="3200" dirty="0"/>
          </a:p>
        </p:txBody>
      </p:sp>
      <p:sp>
        <p:nvSpPr>
          <p:cNvPr id="2" name="Rectangle 1"/>
          <p:cNvSpPr/>
          <p:nvPr/>
        </p:nvSpPr>
        <p:spPr>
          <a:xfrm>
            <a:off x="381000" y="2819400"/>
            <a:ext cx="7391400" cy="64633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b="1" dirty="0"/>
              <a:t>DEFINITON: </a:t>
            </a:r>
            <a:r>
              <a:rPr lang="en-US" dirty="0"/>
              <a:t>A </a:t>
            </a:r>
            <a:r>
              <a:rPr lang="en-US" u="sng" dirty="0"/>
              <a:t>symmetry</a:t>
            </a:r>
            <a:r>
              <a:rPr lang="en-US" dirty="0"/>
              <a:t> of an object in the plane is a rigid motion of the plane that leaves the object apparently unchanged.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97933" y="3810000"/>
            <a:ext cx="4916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How many symmetries does the star have?</a:t>
            </a:r>
            <a:endParaRPr lang="en-US" b="1" dirty="0"/>
          </a:p>
        </p:txBody>
      </p:sp>
      <p:sp>
        <p:nvSpPr>
          <p:cNvPr id="9" name="TextBox 8"/>
          <p:cNvSpPr txBox="1"/>
          <p:nvPr/>
        </p:nvSpPr>
        <p:spPr>
          <a:xfrm>
            <a:off x="1143000" y="5009065"/>
            <a:ext cx="253364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It also has 4 flips.</a:t>
            </a:r>
          </a:p>
          <a:p>
            <a:endParaRPr lang="en-US" dirty="0"/>
          </a:p>
          <a:p>
            <a:r>
              <a:rPr lang="en-US" dirty="0" smtClean="0"/>
              <a:t>TOTAL = 8 symmetries</a:t>
            </a:r>
          </a:p>
        </p:txBody>
      </p:sp>
      <p:pic>
        <p:nvPicPr>
          <p:cNvPr id="28674" name="Picture 2" descr="C:\Users\ktapp\Desktop\Symmetry Book\Symmetry Book Images\Chapter 1 and Intro\throwing_star_axes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4865132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Arrow Connector 9"/>
          <p:cNvCxnSpPr/>
          <p:nvPr/>
        </p:nvCxnSpPr>
        <p:spPr>
          <a:xfrm>
            <a:off x="3048000" y="5181600"/>
            <a:ext cx="3276600" cy="28913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1066800" y="5487663"/>
            <a:ext cx="2733337" cy="48745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143000" y="4495800"/>
            <a:ext cx="6942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It has 4 rotations (about its center by 0, 90, 180, and 270 degrees)</a:t>
            </a:r>
          </a:p>
        </p:txBody>
      </p:sp>
    </p:spTree>
    <p:extLst>
      <p:ext uri="{BB962C8B-B14F-4D97-AF65-F5344CB8AC3E}">
        <p14:creationId xmlns:p14="http://schemas.microsoft.com/office/powerpoint/2010/main" val="4255207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1828800" y="685800"/>
            <a:ext cx="7848600" cy="19921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/>
              <a:t>How many rotation symmetries</a:t>
            </a:r>
          </a:p>
          <a:p>
            <a:r>
              <a:rPr lang="en-US" sz="3200" dirty="0" smtClean="0"/>
              <a:t>does this object have?</a:t>
            </a:r>
          </a:p>
          <a:p>
            <a:r>
              <a:rPr lang="en-US" sz="3200" dirty="0" smtClean="0"/>
              <a:t>How many reflection symmetries?</a:t>
            </a:r>
          </a:p>
          <a:p>
            <a:endParaRPr lang="en-US" sz="3200" dirty="0"/>
          </a:p>
        </p:txBody>
      </p:sp>
      <p:sp>
        <p:nvSpPr>
          <p:cNvPr id="2" name="Rectangle 1"/>
          <p:cNvSpPr/>
          <p:nvPr/>
        </p:nvSpPr>
        <p:spPr>
          <a:xfrm>
            <a:off x="381000" y="2819400"/>
            <a:ext cx="7391400" cy="64633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b="1" dirty="0"/>
              <a:t>DEFINITON: </a:t>
            </a:r>
            <a:r>
              <a:rPr lang="en-US" dirty="0"/>
              <a:t>A </a:t>
            </a:r>
            <a:r>
              <a:rPr lang="en-US" u="sng" dirty="0"/>
              <a:t>symmetry</a:t>
            </a:r>
            <a:r>
              <a:rPr lang="en-US" dirty="0"/>
              <a:t> of an object in the plane is a rigid motion of the plane that leaves the object apparently unchanged.</a:t>
            </a:r>
          </a:p>
        </p:txBody>
      </p:sp>
      <p:sp>
        <p:nvSpPr>
          <p:cNvPr id="6" name="Rectangle 5"/>
          <p:cNvSpPr/>
          <p:nvPr/>
        </p:nvSpPr>
        <p:spPr>
          <a:xfrm>
            <a:off x="414867" y="457200"/>
            <a:ext cx="1981200" cy="19812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850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1828800" y="685800"/>
            <a:ext cx="7848600" cy="19921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/>
              <a:t>How many rotation symmetries</a:t>
            </a:r>
          </a:p>
          <a:p>
            <a:r>
              <a:rPr lang="en-US" sz="3200" dirty="0" smtClean="0"/>
              <a:t>does this object have?</a:t>
            </a:r>
          </a:p>
          <a:p>
            <a:r>
              <a:rPr lang="en-US" sz="3200" dirty="0" smtClean="0"/>
              <a:t>How many reflection symmetries?</a:t>
            </a:r>
          </a:p>
          <a:p>
            <a:endParaRPr lang="en-US" sz="3200" dirty="0"/>
          </a:p>
        </p:txBody>
      </p:sp>
      <p:sp>
        <p:nvSpPr>
          <p:cNvPr id="2" name="Rectangle 1"/>
          <p:cNvSpPr/>
          <p:nvPr/>
        </p:nvSpPr>
        <p:spPr>
          <a:xfrm>
            <a:off x="381000" y="2819400"/>
            <a:ext cx="7391400" cy="64633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b="1" dirty="0"/>
              <a:t>DEFINITON: </a:t>
            </a:r>
            <a:r>
              <a:rPr lang="en-US" dirty="0"/>
              <a:t>A </a:t>
            </a:r>
            <a:r>
              <a:rPr lang="en-US" u="sng" dirty="0"/>
              <a:t>symmetry</a:t>
            </a:r>
            <a:r>
              <a:rPr lang="en-US" dirty="0"/>
              <a:t> of an object in the plane is a rigid motion of the plane that leaves the object apparently unchanged.</a:t>
            </a:r>
          </a:p>
        </p:txBody>
      </p:sp>
      <p:sp>
        <p:nvSpPr>
          <p:cNvPr id="6" name="Rectangle 5"/>
          <p:cNvSpPr/>
          <p:nvPr/>
        </p:nvSpPr>
        <p:spPr>
          <a:xfrm>
            <a:off x="414867" y="457200"/>
            <a:ext cx="1981200" cy="19812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057400" y="4267200"/>
            <a:ext cx="46041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4</a:t>
            </a:r>
            <a:r>
              <a:rPr lang="en-US" sz="2800" dirty="0" smtClean="0"/>
              <a:t> rotations and </a:t>
            </a:r>
            <a:r>
              <a:rPr lang="en-US" sz="2800" b="1" dirty="0" smtClean="0">
                <a:solidFill>
                  <a:srgbClr val="FF0000"/>
                </a:solidFill>
              </a:rPr>
              <a:t>4</a:t>
            </a:r>
            <a:r>
              <a:rPr lang="en-US" sz="2800" dirty="0" smtClean="0"/>
              <a:t> reflections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320850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1828800" y="685800"/>
            <a:ext cx="7848600" cy="19921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/>
              <a:t>How many rotation symmetries</a:t>
            </a:r>
          </a:p>
          <a:p>
            <a:r>
              <a:rPr lang="en-US" sz="3200" dirty="0" smtClean="0"/>
              <a:t>does this object have?</a:t>
            </a:r>
          </a:p>
          <a:p>
            <a:r>
              <a:rPr lang="en-US" sz="3200" dirty="0" smtClean="0"/>
              <a:t>How many reflection symmetries?</a:t>
            </a:r>
          </a:p>
          <a:p>
            <a:endParaRPr lang="en-US" sz="3200" dirty="0"/>
          </a:p>
        </p:txBody>
      </p:sp>
      <p:sp>
        <p:nvSpPr>
          <p:cNvPr id="2" name="Rectangle 1"/>
          <p:cNvSpPr/>
          <p:nvPr/>
        </p:nvSpPr>
        <p:spPr>
          <a:xfrm>
            <a:off x="381000" y="2819400"/>
            <a:ext cx="7391400" cy="64633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b="1" dirty="0"/>
              <a:t>DEFINITON: </a:t>
            </a:r>
            <a:r>
              <a:rPr lang="en-US" dirty="0"/>
              <a:t>A </a:t>
            </a:r>
            <a:r>
              <a:rPr lang="en-US" u="sng" dirty="0"/>
              <a:t>symmetry</a:t>
            </a:r>
            <a:r>
              <a:rPr lang="en-US" dirty="0"/>
              <a:t> of an object in the plane is a rigid motion of the plane that leaves the object apparently unchanged.</a:t>
            </a:r>
          </a:p>
        </p:txBody>
      </p:sp>
      <p:sp>
        <p:nvSpPr>
          <p:cNvPr id="6" name="Rectangle 5"/>
          <p:cNvSpPr/>
          <p:nvPr/>
        </p:nvSpPr>
        <p:spPr>
          <a:xfrm>
            <a:off x="304800" y="838200"/>
            <a:ext cx="2404533" cy="10668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439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1828800" y="685800"/>
            <a:ext cx="7848600" cy="19921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/>
              <a:t>How many rotation symmetries</a:t>
            </a:r>
          </a:p>
          <a:p>
            <a:r>
              <a:rPr lang="en-US" sz="3200" dirty="0" smtClean="0"/>
              <a:t>does this object have?</a:t>
            </a:r>
          </a:p>
          <a:p>
            <a:r>
              <a:rPr lang="en-US" sz="3200" dirty="0" smtClean="0"/>
              <a:t>How many reflection symmetries?</a:t>
            </a:r>
          </a:p>
          <a:p>
            <a:endParaRPr lang="en-US" sz="3200" dirty="0"/>
          </a:p>
        </p:txBody>
      </p:sp>
      <p:sp>
        <p:nvSpPr>
          <p:cNvPr id="2" name="Rectangle 1"/>
          <p:cNvSpPr/>
          <p:nvPr/>
        </p:nvSpPr>
        <p:spPr>
          <a:xfrm>
            <a:off x="381000" y="2819400"/>
            <a:ext cx="7391400" cy="64633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b="1" dirty="0"/>
              <a:t>DEFINITON: </a:t>
            </a:r>
            <a:r>
              <a:rPr lang="en-US" dirty="0"/>
              <a:t>A </a:t>
            </a:r>
            <a:r>
              <a:rPr lang="en-US" u="sng" dirty="0"/>
              <a:t>symmetry</a:t>
            </a:r>
            <a:r>
              <a:rPr lang="en-US" dirty="0"/>
              <a:t> of an object in the plane is a rigid motion of the plane that leaves the object apparently unchanged.</a:t>
            </a:r>
          </a:p>
        </p:txBody>
      </p:sp>
      <p:sp>
        <p:nvSpPr>
          <p:cNvPr id="6" name="Rectangle 5"/>
          <p:cNvSpPr/>
          <p:nvPr/>
        </p:nvSpPr>
        <p:spPr>
          <a:xfrm>
            <a:off x="304800" y="838200"/>
            <a:ext cx="2404533" cy="10668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057400" y="4267200"/>
            <a:ext cx="46041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2</a:t>
            </a:r>
            <a:r>
              <a:rPr lang="en-US" sz="2800" dirty="0" smtClean="0"/>
              <a:t> rotations and </a:t>
            </a:r>
            <a:r>
              <a:rPr lang="en-US" sz="2800" b="1" dirty="0" smtClean="0">
                <a:solidFill>
                  <a:srgbClr val="FF0000"/>
                </a:solidFill>
              </a:rPr>
              <a:t>2</a:t>
            </a:r>
            <a:r>
              <a:rPr lang="en-US" sz="2800" dirty="0" smtClean="0"/>
              <a:t> reflections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688439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1828800" y="685800"/>
            <a:ext cx="7848600" cy="19921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/>
              <a:t>How many rotation symmetries</a:t>
            </a:r>
          </a:p>
          <a:p>
            <a:r>
              <a:rPr lang="en-US" sz="3200" dirty="0" smtClean="0"/>
              <a:t>does this object have?</a:t>
            </a:r>
          </a:p>
          <a:p>
            <a:r>
              <a:rPr lang="en-US" sz="3200" dirty="0" smtClean="0"/>
              <a:t>How many reflection symmetries?</a:t>
            </a:r>
          </a:p>
          <a:p>
            <a:endParaRPr lang="en-US" sz="3200" dirty="0"/>
          </a:p>
        </p:txBody>
      </p:sp>
      <p:sp>
        <p:nvSpPr>
          <p:cNvPr id="2" name="Rectangle 1"/>
          <p:cNvSpPr/>
          <p:nvPr/>
        </p:nvSpPr>
        <p:spPr>
          <a:xfrm>
            <a:off x="381000" y="2819400"/>
            <a:ext cx="7391400" cy="64633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b="1" dirty="0"/>
              <a:t>DEFINITON: </a:t>
            </a:r>
            <a:r>
              <a:rPr lang="en-US" dirty="0"/>
              <a:t>A </a:t>
            </a:r>
            <a:r>
              <a:rPr lang="en-US" u="sng" dirty="0"/>
              <a:t>symmetry</a:t>
            </a:r>
            <a:r>
              <a:rPr lang="en-US" dirty="0"/>
              <a:t> of an object in the plane is a rigid motion of the plane that leaves the object apparently unchanged.</a:t>
            </a:r>
          </a:p>
        </p:txBody>
      </p:sp>
      <p:sp>
        <p:nvSpPr>
          <p:cNvPr id="3" name="Isosceles Triangle 2"/>
          <p:cNvSpPr/>
          <p:nvPr/>
        </p:nvSpPr>
        <p:spPr>
          <a:xfrm>
            <a:off x="381000" y="533400"/>
            <a:ext cx="2121408" cy="182880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995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1828800" y="685800"/>
            <a:ext cx="7848600" cy="19921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/>
              <a:t>How many rotation symmetries</a:t>
            </a:r>
          </a:p>
          <a:p>
            <a:r>
              <a:rPr lang="en-US" sz="3200" dirty="0" smtClean="0"/>
              <a:t>does this object have?</a:t>
            </a:r>
          </a:p>
          <a:p>
            <a:r>
              <a:rPr lang="en-US" sz="3200" dirty="0" smtClean="0"/>
              <a:t>How many reflection symmetries?</a:t>
            </a:r>
          </a:p>
          <a:p>
            <a:endParaRPr lang="en-US" sz="3200" dirty="0"/>
          </a:p>
        </p:txBody>
      </p:sp>
      <p:sp>
        <p:nvSpPr>
          <p:cNvPr id="2" name="Rectangle 1"/>
          <p:cNvSpPr/>
          <p:nvPr/>
        </p:nvSpPr>
        <p:spPr>
          <a:xfrm>
            <a:off x="381000" y="2819400"/>
            <a:ext cx="7391400" cy="64633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b="1" dirty="0"/>
              <a:t>DEFINITON: </a:t>
            </a:r>
            <a:r>
              <a:rPr lang="en-US" dirty="0"/>
              <a:t>A </a:t>
            </a:r>
            <a:r>
              <a:rPr lang="en-US" u="sng" dirty="0"/>
              <a:t>symmetry</a:t>
            </a:r>
            <a:r>
              <a:rPr lang="en-US" dirty="0"/>
              <a:t> of an object in the plane is a rigid motion of the plane that leaves the object apparently unchanged.</a:t>
            </a:r>
          </a:p>
        </p:txBody>
      </p:sp>
      <p:sp>
        <p:nvSpPr>
          <p:cNvPr id="3" name="Isosceles Triangle 2"/>
          <p:cNvSpPr/>
          <p:nvPr/>
        </p:nvSpPr>
        <p:spPr>
          <a:xfrm>
            <a:off x="381000" y="533400"/>
            <a:ext cx="2121408" cy="182880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057400" y="4267200"/>
            <a:ext cx="46041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3</a:t>
            </a:r>
            <a:r>
              <a:rPr lang="en-US" sz="2800" dirty="0" smtClean="0"/>
              <a:t> rotations and </a:t>
            </a:r>
            <a:r>
              <a:rPr lang="en-US" sz="2800" b="1" dirty="0" smtClean="0">
                <a:solidFill>
                  <a:srgbClr val="FF0000"/>
                </a:solidFill>
              </a:rPr>
              <a:t>3</a:t>
            </a:r>
            <a:r>
              <a:rPr lang="en-US" sz="2800" dirty="0" smtClean="0"/>
              <a:t> reflections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422995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1828800" y="685800"/>
            <a:ext cx="7848600" cy="19921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/>
              <a:t>How many rotation symmetries</a:t>
            </a:r>
          </a:p>
          <a:p>
            <a:r>
              <a:rPr lang="en-US" sz="3200" dirty="0" smtClean="0"/>
              <a:t>does this object have?</a:t>
            </a:r>
          </a:p>
          <a:p>
            <a:r>
              <a:rPr lang="en-US" sz="3200" dirty="0" smtClean="0"/>
              <a:t>How many reflection symmetries?</a:t>
            </a:r>
          </a:p>
          <a:p>
            <a:endParaRPr lang="en-US" sz="3200" dirty="0"/>
          </a:p>
        </p:txBody>
      </p:sp>
      <p:sp>
        <p:nvSpPr>
          <p:cNvPr id="2" name="Rectangle 1"/>
          <p:cNvSpPr/>
          <p:nvPr/>
        </p:nvSpPr>
        <p:spPr>
          <a:xfrm>
            <a:off x="381000" y="2819400"/>
            <a:ext cx="7391400" cy="64633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b="1" dirty="0"/>
              <a:t>DEFINITON: </a:t>
            </a:r>
            <a:r>
              <a:rPr lang="en-US" dirty="0"/>
              <a:t>A </a:t>
            </a:r>
            <a:r>
              <a:rPr lang="en-US" u="sng" dirty="0"/>
              <a:t>symmetry</a:t>
            </a:r>
            <a:r>
              <a:rPr lang="en-US" dirty="0"/>
              <a:t> of an object in the plane is a rigid motion of the plane that leaves the object apparently unchanged.</a:t>
            </a:r>
          </a:p>
        </p:txBody>
      </p:sp>
      <p:sp>
        <p:nvSpPr>
          <p:cNvPr id="4" name="Regular Pentagon 3"/>
          <p:cNvSpPr/>
          <p:nvPr/>
        </p:nvSpPr>
        <p:spPr>
          <a:xfrm>
            <a:off x="228600" y="228600"/>
            <a:ext cx="2438400" cy="2322286"/>
          </a:xfrm>
          <a:prstGeom prst="pentago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995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1828800" y="685800"/>
            <a:ext cx="7848600" cy="19921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/>
              <a:t>How many rotation symmetries</a:t>
            </a:r>
          </a:p>
          <a:p>
            <a:r>
              <a:rPr lang="en-US" sz="3200" dirty="0" smtClean="0"/>
              <a:t>does this object have?</a:t>
            </a:r>
          </a:p>
          <a:p>
            <a:r>
              <a:rPr lang="en-US" sz="3200" dirty="0" smtClean="0"/>
              <a:t>How many reflection symmetries?</a:t>
            </a:r>
          </a:p>
          <a:p>
            <a:endParaRPr lang="en-US" sz="3200" dirty="0"/>
          </a:p>
        </p:txBody>
      </p:sp>
      <p:sp>
        <p:nvSpPr>
          <p:cNvPr id="2" name="Rectangle 1"/>
          <p:cNvSpPr/>
          <p:nvPr/>
        </p:nvSpPr>
        <p:spPr>
          <a:xfrm>
            <a:off x="381000" y="2819400"/>
            <a:ext cx="7391400" cy="64633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b="1" dirty="0"/>
              <a:t>DEFINITON: </a:t>
            </a:r>
            <a:r>
              <a:rPr lang="en-US" dirty="0"/>
              <a:t>A </a:t>
            </a:r>
            <a:r>
              <a:rPr lang="en-US" u="sng" dirty="0"/>
              <a:t>symmetry</a:t>
            </a:r>
            <a:r>
              <a:rPr lang="en-US" dirty="0"/>
              <a:t> of an object in the plane is a rigid motion of the plane that leaves the object apparently unchanged.</a:t>
            </a:r>
          </a:p>
        </p:txBody>
      </p:sp>
      <p:sp>
        <p:nvSpPr>
          <p:cNvPr id="4" name="Regular Pentagon 3"/>
          <p:cNvSpPr/>
          <p:nvPr/>
        </p:nvSpPr>
        <p:spPr>
          <a:xfrm>
            <a:off x="228600" y="228600"/>
            <a:ext cx="2438400" cy="2322286"/>
          </a:xfrm>
          <a:prstGeom prst="pentago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057400" y="4267200"/>
            <a:ext cx="46041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5</a:t>
            </a:r>
            <a:r>
              <a:rPr lang="en-US" sz="2800" dirty="0" smtClean="0"/>
              <a:t> rotations and </a:t>
            </a:r>
            <a:r>
              <a:rPr lang="en-US" sz="2800" b="1" dirty="0" smtClean="0">
                <a:solidFill>
                  <a:srgbClr val="FF0000"/>
                </a:solidFill>
              </a:rPr>
              <a:t>5</a:t>
            </a:r>
            <a:r>
              <a:rPr lang="en-US" sz="2800" dirty="0" smtClean="0"/>
              <a:t> reflections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422995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1828800" y="685800"/>
            <a:ext cx="7848600" cy="19921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/>
              <a:t>How many rotation symmetries</a:t>
            </a:r>
          </a:p>
          <a:p>
            <a:r>
              <a:rPr lang="en-US" sz="3200" dirty="0" smtClean="0"/>
              <a:t>does this object have?</a:t>
            </a:r>
          </a:p>
          <a:p>
            <a:r>
              <a:rPr lang="en-US" sz="3200" dirty="0" smtClean="0"/>
              <a:t>How many reflection symmetries?</a:t>
            </a:r>
          </a:p>
          <a:p>
            <a:endParaRPr lang="en-US" sz="3200" dirty="0"/>
          </a:p>
        </p:txBody>
      </p:sp>
      <p:sp>
        <p:nvSpPr>
          <p:cNvPr id="2" name="Rectangle 1"/>
          <p:cNvSpPr/>
          <p:nvPr/>
        </p:nvSpPr>
        <p:spPr>
          <a:xfrm>
            <a:off x="381000" y="2819400"/>
            <a:ext cx="7391400" cy="64633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b="1" dirty="0"/>
              <a:t>DEFINITON: </a:t>
            </a:r>
            <a:r>
              <a:rPr lang="en-US" dirty="0"/>
              <a:t>A </a:t>
            </a:r>
            <a:r>
              <a:rPr lang="en-US" u="sng" dirty="0"/>
              <a:t>symmetry</a:t>
            </a:r>
            <a:r>
              <a:rPr lang="en-US" dirty="0"/>
              <a:t> of an object in the plane is a rigid motion of the plane that leaves the object apparently unchanged.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553974"/>
            <a:ext cx="2650248" cy="1579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995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35792" y="749586"/>
            <a:ext cx="8908208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u="sng" dirty="0" smtClean="0"/>
              <a:t>Main goal of this course</a:t>
            </a:r>
            <a:r>
              <a:rPr lang="en-US" sz="3200" dirty="0" smtClean="0"/>
              <a:t>: to understand </a:t>
            </a:r>
          </a:p>
          <a:p>
            <a:r>
              <a:rPr lang="en-US" sz="3200" dirty="0"/>
              <a:t>p</a:t>
            </a:r>
            <a:r>
              <a:rPr lang="en-US" sz="3200" dirty="0" smtClean="0"/>
              <a:t>recisely what “symmetry” means and to</a:t>
            </a:r>
          </a:p>
          <a:p>
            <a:r>
              <a:rPr lang="en-US" sz="3200" dirty="0" smtClean="0"/>
              <a:t>classify the ways in which 2- and 3-dimensional </a:t>
            </a:r>
          </a:p>
          <a:p>
            <a:r>
              <a:rPr lang="en-US" sz="3200" dirty="0"/>
              <a:t>o</a:t>
            </a:r>
            <a:r>
              <a:rPr lang="en-US" sz="3200" dirty="0" smtClean="0"/>
              <a:t>bjects can be symmetric.</a:t>
            </a:r>
          </a:p>
        </p:txBody>
      </p:sp>
      <p:pic>
        <p:nvPicPr>
          <p:cNvPr id="23554" name="Picture 2" descr="C:\Users\ktapp\Desktop\Symmetry Book\Symmetry Book Images\Chapter 7\P-Goatsbeard-315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733800"/>
            <a:ext cx="2590800" cy="172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6565" y="3739062"/>
            <a:ext cx="2592070" cy="1721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097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1828800" y="685800"/>
            <a:ext cx="7848600" cy="19921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/>
              <a:t>How many rotation symmetries</a:t>
            </a:r>
          </a:p>
          <a:p>
            <a:r>
              <a:rPr lang="en-US" sz="3200" dirty="0" smtClean="0"/>
              <a:t>does this object have?</a:t>
            </a:r>
          </a:p>
          <a:p>
            <a:r>
              <a:rPr lang="en-US" sz="3200" dirty="0" smtClean="0"/>
              <a:t>How many reflection symmetries?</a:t>
            </a:r>
          </a:p>
          <a:p>
            <a:endParaRPr lang="en-US" sz="3200" dirty="0"/>
          </a:p>
        </p:txBody>
      </p:sp>
      <p:sp>
        <p:nvSpPr>
          <p:cNvPr id="2" name="Rectangle 1"/>
          <p:cNvSpPr/>
          <p:nvPr/>
        </p:nvSpPr>
        <p:spPr>
          <a:xfrm>
            <a:off x="381000" y="2819400"/>
            <a:ext cx="7391400" cy="64633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b="1" dirty="0"/>
              <a:t>DEFINITON: </a:t>
            </a:r>
            <a:r>
              <a:rPr lang="en-US" dirty="0"/>
              <a:t>A </a:t>
            </a:r>
            <a:r>
              <a:rPr lang="en-US" u="sng" dirty="0"/>
              <a:t>symmetry</a:t>
            </a:r>
            <a:r>
              <a:rPr lang="en-US" dirty="0"/>
              <a:t> of an object in the plane is a rigid motion of the plane that leaves the object apparently unchanged.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553974"/>
            <a:ext cx="2650248" cy="157962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057400" y="4267200"/>
            <a:ext cx="42450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1</a:t>
            </a:r>
            <a:r>
              <a:rPr lang="en-US" sz="2800" dirty="0" smtClean="0"/>
              <a:t> rotation and </a:t>
            </a:r>
            <a:r>
              <a:rPr lang="en-US" sz="2800" b="1" dirty="0" smtClean="0">
                <a:solidFill>
                  <a:srgbClr val="FF0000"/>
                </a:solidFill>
              </a:rPr>
              <a:t>1</a:t>
            </a:r>
            <a:r>
              <a:rPr lang="en-US" sz="2800" dirty="0" smtClean="0"/>
              <a:t> reflection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422995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1828800" y="685800"/>
            <a:ext cx="7848600" cy="19921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/>
              <a:t>How many rotation symmetries</a:t>
            </a:r>
          </a:p>
          <a:p>
            <a:r>
              <a:rPr lang="en-US" sz="3200" dirty="0" smtClean="0"/>
              <a:t>does this object have?</a:t>
            </a:r>
          </a:p>
          <a:p>
            <a:r>
              <a:rPr lang="en-US" sz="3200" dirty="0" smtClean="0"/>
              <a:t>How many reflection symmetries?</a:t>
            </a:r>
          </a:p>
          <a:p>
            <a:endParaRPr lang="en-US" sz="3200" dirty="0"/>
          </a:p>
        </p:txBody>
      </p:sp>
      <p:sp>
        <p:nvSpPr>
          <p:cNvPr id="2" name="Rectangle 1"/>
          <p:cNvSpPr/>
          <p:nvPr/>
        </p:nvSpPr>
        <p:spPr>
          <a:xfrm>
            <a:off x="381000" y="2819400"/>
            <a:ext cx="7391400" cy="64633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b="1" dirty="0"/>
              <a:t>DEFINITON: </a:t>
            </a:r>
            <a:r>
              <a:rPr lang="en-US" dirty="0"/>
              <a:t>A </a:t>
            </a:r>
            <a:r>
              <a:rPr lang="en-US" u="sng" dirty="0"/>
              <a:t>symmetry</a:t>
            </a:r>
            <a:r>
              <a:rPr lang="en-US" dirty="0"/>
              <a:t> of an object in the plane is a rigid motion of the plane that leaves the object apparently unchanged.</a:t>
            </a:r>
          </a:p>
        </p:txBody>
      </p:sp>
      <p:pic>
        <p:nvPicPr>
          <p:cNvPr id="3074" name="Picture 2" descr="http://www.cartoonlogodesigns.com/images/misc/Smiley%20faces/smiley%20face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42739"/>
            <a:ext cx="2435225" cy="2435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246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1828800" y="685800"/>
            <a:ext cx="7848600" cy="19921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/>
              <a:t>How many rotation symmetries</a:t>
            </a:r>
          </a:p>
          <a:p>
            <a:r>
              <a:rPr lang="en-US" sz="3200" dirty="0" smtClean="0"/>
              <a:t>does this object have?</a:t>
            </a:r>
          </a:p>
          <a:p>
            <a:r>
              <a:rPr lang="en-US" sz="3200" dirty="0" smtClean="0"/>
              <a:t>How many reflection symmetries?</a:t>
            </a:r>
          </a:p>
          <a:p>
            <a:endParaRPr lang="en-US" sz="3200" dirty="0"/>
          </a:p>
        </p:txBody>
      </p:sp>
      <p:sp>
        <p:nvSpPr>
          <p:cNvPr id="2" name="Rectangle 1"/>
          <p:cNvSpPr/>
          <p:nvPr/>
        </p:nvSpPr>
        <p:spPr>
          <a:xfrm>
            <a:off x="381000" y="2819400"/>
            <a:ext cx="7391400" cy="64633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b="1" dirty="0"/>
              <a:t>DEFINITON: </a:t>
            </a:r>
            <a:r>
              <a:rPr lang="en-US" dirty="0"/>
              <a:t>A </a:t>
            </a:r>
            <a:r>
              <a:rPr lang="en-US" u="sng" dirty="0"/>
              <a:t>symmetry</a:t>
            </a:r>
            <a:r>
              <a:rPr lang="en-US" dirty="0"/>
              <a:t> of an object in the plane is a rigid motion of the plane that leaves the object apparently unchanged.</a:t>
            </a:r>
          </a:p>
        </p:txBody>
      </p:sp>
      <p:pic>
        <p:nvPicPr>
          <p:cNvPr id="3074" name="Picture 2" descr="http://www.cartoonlogodesigns.com/images/misc/Smiley%20faces/smiley%20face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42739"/>
            <a:ext cx="2435225" cy="2435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057400" y="4267200"/>
            <a:ext cx="42450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1</a:t>
            </a:r>
            <a:r>
              <a:rPr lang="en-US" sz="2800" dirty="0" smtClean="0"/>
              <a:t> rotation and </a:t>
            </a:r>
            <a:r>
              <a:rPr lang="en-US" sz="2800" b="1" dirty="0" smtClean="0">
                <a:solidFill>
                  <a:srgbClr val="FF0000"/>
                </a:solidFill>
              </a:rPr>
              <a:t>1</a:t>
            </a:r>
            <a:r>
              <a:rPr lang="en-US" sz="2800" dirty="0" smtClean="0"/>
              <a:t> reflection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76246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1828800" y="685800"/>
            <a:ext cx="7848600" cy="19921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/>
              <a:t>How many rotation symmetries</a:t>
            </a:r>
          </a:p>
          <a:p>
            <a:r>
              <a:rPr lang="en-US" sz="3200" dirty="0" smtClean="0"/>
              <a:t>does this object have?</a:t>
            </a:r>
          </a:p>
          <a:p>
            <a:r>
              <a:rPr lang="en-US" sz="3200" dirty="0" smtClean="0"/>
              <a:t>How many reflection symmetries?</a:t>
            </a:r>
          </a:p>
          <a:p>
            <a:endParaRPr lang="en-US" sz="3200" dirty="0"/>
          </a:p>
        </p:txBody>
      </p:sp>
      <p:sp>
        <p:nvSpPr>
          <p:cNvPr id="2" name="Rectangle 1"/>
          <p:cNvSpPr/>
          <p:nvPr/>
        </p:nvSpPr>
        <p:spPr>
          <a:xfrm>
            <a:off x="381000" y="2819400"/>
            <a:ext cx="7391400" cy="64633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b="1" dirty="0"/>
              <a:t>DEFINITON: </a:t>
            </a:r>
            <a:r>
              <a:rPr lang="en-US" dirty="0"/>
              <a:t>A </a:t>
            </a:r>
            <a:r>
              <a:rPr lang="en-US" u="sng" dirty="0"/>
              <a:t>symmetry</a:t>
            </a:r>
            <a:r>
              <a:rPr lang="en-US" dirty="0"/>
              <a:t> of an object in the plane is a rigid motion of the plane that leaves the object apparently unchanged.</a:t>
            </a:r>
          </a:p>
        </p:txBody>
      </p:sp>
      <p:pic>
        <p:nvPicPr>
          <p:cNvPr id="2049" name="Picture 1" descr="C:\Users\ktapp\Desktop\Symmetry Class\Misc. Images\5_oriented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52400"/>
            <a:ext cx="2667000" cy="260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246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1828800" y="685800"/>
            <a:ext cx="7848600" cy="19921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/>
              <a:t>How many rotation symmetries</a:t>
            </a:r>
          </a:p>
          <a:p>
            <a:r>
              <a:rPr lang="en-US" sz="3200" dirty="0" smtClean="0"/>
              <a:t>does this object have?</a:t>
            </a:r>
          </a:p>
          <a:p>
            <a:r>
              <a:rPr lang="en-US" sz="3200" dirty="0" smtClean="0"/>
              <a:t>How many reflection symmetries?</a:t>
            </a:r>
          </a:p>
          <a:p>
            <a:endParaRPr lang="en-US" sz="3200" dirty="0"/>
          </a:p>
        </p:txBody>
      </p:sp>
      <p:sp>
        <p:nvSpPr>
          <p:cNvPr id="2" name="Rectangle 1"/>
          <p:cNvSpPr/>
          <p:nvPr/>
        </p:nvSpPr>
        <p:spPr>
          <a:xfrm>
            <a:off x="381000" y="2819400"/>
            <a:ext cx="7391400" cy="64633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b="1" dirty="0"/>
              <a:t>DEFINITON: </a:t>
            </a:r>
            <a:r>
              <a:rPr lang="en-US" dirty="0"/>
              <a:t>A </a:t>
            </a:r>
            <a:r>
              <a:rPr lang="en-US" u="sng" dirty="0"/>
              <a:t>symmetry</a:t>
            </a:r>
            <a:r>
              <a:rPr lang="en-US" dirty="0"/>
              <a:t> of an object in the plane is a rigid motion of the plane that leaves the object apparently unchanged.</a:t>
            </a:r>
          </a:p>
        </p:txBody>
      </p:sp>
      <p:pic>
        <p:nvPicPr>
          <p:cNvPr id="2049" name="Picture 1" descr="C:\Users\ktapp\Desktop\Symmetry Class\Misc. Images\5_oriented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52400"/>
            <a:ext cx="2667000" cy="260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057400" y="4267200"/>
            <a:ext cx="46041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5</a:t>
            </a:r>
            <a:r>
              <a:rPr lang="en-US" sz="2800" dirty="0" smtClean="0"/>
              <a:t> rotations and </a:t>
            </a:r>
            <a:r>
              <a:rPr lang="en-US" sz="2800" b="1" dirty="0" smtClean="0">
                <a:solidFill>
                  <a:srgbClr val="FF0000"/>
                </a:solidFill>
              </a:rPr>
              <a:t>0</a:t>
            </a:r>
            <a:r>
              <a:rPr lang="en-US" sz="2800" dirty="0" smtClean="0"/>
              <a:t> reflections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76246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81000" y="2819400"/>
            <a:ext cx="7391400" cy="64633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b="1" dirty="0"/>
              <a:t>DEFINITON: </a:t>
            </a:r>
            <a:r>
              <a:rPr lang="en-US" dirty="0"/>
              <a:t>A </a:t>
            </a:r>
            <a:r>
              <a:rPr lang="en-US" u="sng" dirty="0"/>
              <a:t>symmetry</a:t>
            </a:r>
            <a:r>
              <a:rPr lang="en-US" dirty="0"/>
              <a:t> of an object in the plane is a rigid motion of the plane that leaves the object apparently unchanged.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90600"/>
            <a:ext cx="3261360" cy="1132104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1828800" y="685800"/>
            <a:ext cx="7848600" cy="19921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/>
              <a:t>How many rotation symmetries</a:t>
            </a:r>
          </a:p>
          <a:p>
            <a:r>
              <a:rPr lang="en-US" sz="3200" dirty="0" smtClean="0"/>
              <a:t>does this object have?</a:t>
            </a:r>
          </a:p>
          <a:p>
            <a:r>
              <a:rPr lang="en-US" sz="3200" dirty="0" smtClean="0"/>
              <a:t>How many reflection symmetries?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422995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81000" y="2819400"/>
            <a:ext cx="7391400" cy="64633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b="1" dirty="0"/>
              <a:t>DEFINITON: </a:t>
            </a:r>
            <a:r>
              <a:rPr lang="en-US" dirty="0"/>
              <a:t>A </a:t>
            </a:r>
            <a:r>
              <a:rPr lang="en-US" u="sng" dirty="0"/>
              <a:t>symmetry</a:t>
            </a:r>
            <a:r>
              <a:rPr lang="en-US" dirty="0"/>
              <a:t> of an object in the plane is a rigid motion of the plane that leaves the object apparently unchanged.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90600"/>
            <a:ext cx="3261360" cy="1132104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1828800" y="685800"/>
            <a:ext cx="7848600" cy="19921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/>
              <a:t>How many rotation symmetries</a:t>
            </a:r>
          </a:p>
          <a:p>
            <a:r>
              <a:rPr lang="en-US" sz="3200" dirty="0" smtClean="0"/>
              <a:t>does this object have?</a:t>
            </a:r>
          </a:p>
          <a:p>
            <a:r>
              <a:rPr lang="en-US" sz="3200" dirty="0" smtClean="0"/>
              <a:t>How many reflection symmetries?</a:t>
            </a:r>
          </a:p>
          <a:p>
            <a:endParaRPr lang="en-US" sz="3200" dirty="0"/>
          </a:p>
        </p:txBody>
      </p:sp>
      <p:sp>
        <p:nvSpPr>
          <p:cNvPr id="6" name="TextBox 5"/>
          <p:cNvSpPr txBox="1"/>
          <p:nvPr/>
        </p:nvSpPr>
        <p:spPr>
          <a:xfrm>
            <a:off x="2057400" y="4267200"/>
            <a:ext cx="46041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2</a:t>
            </a:r>
            <a:r>
              <a:rPr lang="en-US" sz="2800" dirty="0" smtClean="0"/>
              <a:t> rotations and </a:t>
            </a:r>
            <a:r>
              <a:rPr lang="en-US" sz="2800" b="1" dirty="0" smtClean="0">
                <a:solidFill>
                  <a:srgbClr val="FF0000"/>
                </a:solidFill>
              </a:rPr>
              <a:t>0</a:t>
            </a:r>
            <a:r>
              <a:rPr lang="en-US" sz="2800" dirty="0" smtClean="0"/>
              <a:t> reflections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422995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1828800" y="685800"/>
            <a:ext cx="7848600" cy="19921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/>
              <a:t>How many rotation symmetries</a:t>
            </a:r>
          </a:p>
          <a:p>
            <a:r>
              <a:rPr lang="en-US" sz="3200" dirty="0" smtClean="0"/>
              <a:t>does this object have?</a:t>
            </a:r>
          </a:p>
          <a:p>
            <a:r>
              <a:rPr lang="en-US" sz="3200" dirty="0" smtClean="0"/>
              <a:t>How many reflection symmetries?</a:t>
            </a:r>
          </a:p>
          <a:p>
            <a:endParaRPr lang="en-US" sz="3200" dirty="0"/>
          </a:p>
        </p:txBody>
      </p:sp>
      <p:sp>
        <p:nvSpPr>
          <p:cNvPr id="2" name="Rectangle 1"/>
          <p:cNvSpPr/>
          <p:nvPr/>
        </p:nvSpPr>
        <p:spPr>
          <a:xfrm>
            <a:off x="381000" y="2819400"/>
            <a:ext cx="7391400" cy="64633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b="1" dirty="0"/>
              <a:t>DEFINITON: </a:t>
            </a:r>
            <a:r>
              <a:rPr lang="en-US" dirty="0"/>
              <a:t>A </a:t>
            </a:r>
            <a:r>
              <a:rPr lang="en-US" u="sng" dirty="0"/>
              <a:t>symmetry</a:t>
            </a:r>
            <a:r>
              <a:rPr lang="en-US" dirty="0"/>
              <a:t> of an object in the plane is a rigid motion of the plane that leaves the object apparently unchanged.</a:t>
            </a:r>
          </a:p>
        </p:txBody>
      </p:sp>
      <p:pic>
        <p:nvPicPr>
          <p:cNvPr id="5122" name="Picture 2" descr="C:\Users\ktapp\Desktop\Symmetry Book\Symmetry Book Images\Chapter 1 and Intro\gnome_0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36737"/>
            <a:ext cx="2275905" cy="2678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865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1828800" y="685800"/>
            <a:ext cx="7848600" cy="19921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/>
              <a:t>How many rotation symmetries</a:t>
            </a:r>
          </a:p>
          <a:p>
            <a:r>
              <a:rPr lang="en-US" sz="3200" dirty="0" smtClean="0"/>
              <a:t>does this object have?</a:t>
            </a:r>
          </a:p>
          <a:p>
            <a:r>
              <a:rPr lang="en-US" sz="3200" dirty="0" smtClean="0"/>
              <a:t>How many reflection symmetries?</a:t>
            </a:r>
          </a:p>
          <a:p>
            <a:endParaRPr lang="en-US" sz="3200" dirty="0"/>
          </a:p>
        </p:txBody>
      </p:sp>
      <p:pic>
        <p:nvPicPr>
          <p:cNvPr id="5122" name="Picture 2" descr="C:\Users\ktapp\Desktop\Symmetry Book\Symmetry Book Images\Chapter 1 and Intro\gnome_0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36737"/>
            <a:ext cx="2275905" cy="2678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1066800" y="3867834"/>
            <a:ext cx="7239000" cy="64633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b="1" dirty="0"/>
              <a:t>DEFINITION</a:t>
            </a:r>
            <a:r>
              <a:rPr lang="en-US" dirty="0"/>
              <a:t>: An object is called </a:t>
            </a:r>
            <a:r>
              <a:rPr lang="en-US" u="sng" dirty="0"/>
              <a:t>asymmetric</a:t>
            </a:r>
            <a:r>
              <a:rPr lang="en-US" dirty="0"/>
              <a:t> if it has no symmetries other than the identity.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286000" y="4800600"/>
            <a:ext cx="3082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(This gnome is asymmetric.)</a:t>
            </a:r>
            <a:endParaRPr lang="en-US" i="1" dirty="0"/>
          </a:p>
        </p:txBody>
      </p:sp>
      <p:sp>
        <p:nvSpPr>
          <p:cNvPr id="2" name="Rectangle 1"/>
          <p:cNvSpPr/>
          <p:nvPr/>
        </p:nvSpPr>
        <p:spPr>
          <a:xfrm>
            <a:off x="381000" y="2819400"/>
            <a:ext cx="7391400" cy="64633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b="1" dirty="0"/>
              <a:t>DEFINITON: </a:t>
            </a:r>
            <a:r>
              <a:rPr lang="en-US" dirty="0"/>
              <a:t>A </a:t>
            </a:r>
            <a:r>
              <a:rPr lang="en-US" u="sng" dirty="0"/>
              <a:t>symmetry</a:t>
            </a:r>
            <a:r>
              <a:rPr lang="en-US" dirty="0"/>
              <a:t> of an object in the plane is a rigid motion of the plane that leaves the object apparently unchanged.</a:t>
            </a:r>
          </a:p>
        </p:txBody>
      </p:sp>
    </p:spTree>
    <p:extLst>
      <p:ext uri="{BB962C8B-B14F-4D97-AF65-F5344CB8AC3E}">
        <p14:creationId xmlns:p14="http://schemas.microsoft.com/office/powerpoint/2010/main" val="1037209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1.85185E-6 L 0.0375 -0.3803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75" y="-190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62000" y="228600"/>
            <a:ext cx="7391400" cy="64633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b="1" dirty="0"/>
              <a:t>DEFINITON: </a:t>
            </a:r>
            <a:r>
              <a:rPr lang="en-US" dirty="0"/>
              <a:t>A </a:t>
            </a:r>
            <a:r>
              <a:rPr lang="en-US" u="sng" dirty="0"/>
              <a:t>symmetry</a:t>
            </a:r>
            <a:r>
              <a:rPr lang="en-US" dirty="0"/>
              <a:t> of an object in the plane is a rigid motion of the plane that leaves the object apparently unchanged.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666" y="2133600"/>
            <a:ext cx="7095744" cy="154686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5400" y="1219198"/>
            <a:ext cx="8953500" cy="64633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b="1" dirty="0"/>
              <a:t>DEFINITION:</a:t>
            </a:r>
            <a:r>
              <a:rPr lang="en-US" dirty="0"/>
              <a:t> The </a:t>
            </a:r>
            <a:r>
              <a:rPr lang="en-US" u="sng" dirty="0"/>
              <a:t>regular n-sided polygon</a:t>
            </a:r>
            <a:r>
              <a:rPr lang="en-US" dirty="0"/>
              <a:t> (also called the </a:t>
            </a:r>
            <a:r>
              <a:rPr lang="en-US" u="sng" dirty="0"/>
              <a:t>regular n-</a:t>
            </a:r>
            <a:r>
              <a:rPr lang="en-US" u="sng" dirty="0" err="1"/>
              <a:t>gon</a:t>
            </a:r>
            <a:r>
              <a:rPr lang="en-US" dirty="0"/>
              <a:t>) is the shape in the plane enclosed by n equal-length straight sides, assembled so that all n of its angles are equal.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70467" y="4742765"/>
            <a:ext cx="7198509" cy="646331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 smtClean="0"/>
              <a:t>FIND THE PATTERN</a:t>
            </a:r>
            <a:r>
              <a:rPr lang="en-US" dirty="0" smtClean="0"/>
              <a:t>: How many rotation and reflection symmetries </a:t>
            </a:r>
          </a:p>
          <a:p>
            <a:r>
              <a:rPr lang="en-US" dirty="0"/>
              <a:t>d</a:t>
            </a:r>
            <a:r>
              <a:rPr lang="en-US" dirty="0" smtClean="0"/>
              <a:t>oes the regular n-</a:t>
            </a:r>
            <a:r>
              <a:rPr lang="en-US" dirty="0" err="1" smtClean="0"/>
              <a:t>gon</a:t>
            </a:r>
            <a:r>
              <a:rPr lang="en-US" dirty="0" smtClean="0"/>
              <a:t> have?  What is its smallest non-zero rotation angle?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2995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381000" y="749587"/>
            <a:ext cx="754084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QUIZ</a:t>
            </a:r>
            <a:r>
              <a:rPr lang="en-US" sz="3200" dirty="0" smtClean="0"/>
              <a:t>: Rank these 2-dimensional objects</a:t>
            </a:r>
          </a:p>
          <a:p>
            <a:r>
              <a:rPr lang="en-US" sz="3200" dirty="0" smtClean="0"/>
              <a:t>from the most to the least symmetric</a:t>
            </a:r>
            <a:r>
              <a:rPr lang="en-US" sz="3200" dirty="0"/>
              <a:t>.</a:t>
            </a:r>
            <a:r>
              <a:rPr lang="en-US" sz="3200" dirty="0" smtClean="0"/>
              <a:t> </a:t>
            </a:r>
            <a:endParaRPr lang="en-US" sz="3200" dirty="0"/>
          </a:p>
        </p:txBody>
      </p:sp>
      <p:pic>
        <p:nvPicPr>
          <p:cNvPr id="12" name="Picture 11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2057400"/>
            <a:ext cx="8701628" cy="18288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36113" y="5153055"/>
            <a:ext cx="73914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 smtClean="0"/>
              <a:t>(Our first challenge will be to make this question more precise.) </a:t>
            </a:r>
            <a:endParaRPr lang="en-US" sz="2000" i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62000" y="228600"/>
            <a:ext cx="7391400" cy="64633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b="1" dirty="0"/>
              <a:t>DEFINITON: </a:t>
            </a:r>
            <a:r>
              <a:rPr lang="en-US" dirty="0"/>
              <a:t>A </a:t>
            </a:r>
            <a:r>
              <a:rPr lang="en-US" u="sng" dirty="0"/>
              <a:t>symmetry</a:t>
            </a:r>
            <a:r>
              <a:rPr lang="en-US" dirty="0"/>
              <a:t> of an object in the plane is a rigid motion of the plane that leaves the object apparently unchanged.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666" y="2133600"/>
            <a:ext cx="7095744" cy="154686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5400" y="1219198"/>
            <a:ext cx="8953500" cy="64633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b="1" dirty="0"/>
              <a:t>DEFINITION:</a:t>
            </a:r>
            <a:r>
              <a:rPr lang="en-US" dirty="0"/>
              <a:t> The </a:t>
            </a:r>
            <a:r>
              <a:rPr lang="en-US" u="sng" dirty="0"/>
              <a:t>regular n-sided polygon</a:t>
            </a:r>
            <a:r>
              <a:rPr lang="en-US" dirty="0"/>
              <a:t> (also called the </a:t>
            </a:r>
            <a:r>
              <a:rPr lang="en-US" u="sng" dirty="0"/>
              <a:t>regular n-</a:t>
            </a:r>
            <a:r>
              <a:rPr lang="en-US" u="sng" dirty="0" err="1"/>
              <a:t>gon</a:t>
            </a:r>
            <a:r>
              <a:rPr lang="en-US" dirty="0"/>
              <a:t>) is the shape in the plane enclosed by n equal-length straight sides, assembled so that all n of its angles are equal.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70467" y="4742765"/>
            <a:ext cx="7293087" cy="646331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 smtClean="0"/>
              <a:t>FIND THE PATTERN</a:t>
            </a:r>
            <a:r>
              <a:rPr lang="en-US" dirty="0" smtClean="0"/>
              <a:t>: How many rotation and reflection symmetries </a:t>
            </a:r>
          </a:p>
          <a:p>
            <a:r>
              <a:rPr lang="en-US" dirty="0"/>
              <a:t>d</a:t>
            </a:r>
            <a:r>
              <a:rPr lang="en-US" dirty="0" smtClean="0"/>
              <a:t>oes the regular n-</a:t>
            </a:r>
            <a:r>
              <a:rPr lang="en-US" dirty="0" err="1" smtClean="0"/>
              <a:t>gon</a:t>
            </a:r>
            <a:r>
              <a:rPr lang="en-US" dirty="0" smtClean="0"/>
              <a:t> have?  What is its smallest non-zero rotation angle?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81000" y="5791200"/>
            <a:ext cx="8438913" cy="46166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400" b="1" dirty="0" smtClean="0"/>
              <a:t>Answer:</a:t>
            </a:r>
            <a:r>
              <a:rPr lang="en-US" sz="2400" dirty="0" smtClean="0"/>
              <a:t> It has n rotations and n flips.  The smallest angle is 360/n.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22995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62000" y="228600"/>
            <a:ext cx="7391400" cy="64633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b="1" dirty="0"/>
              <a:t>DEFINITON: </a:t>
            </a:r>
            <a:r>
              <a:rPr lang="en-US" dirty="0"/>
              <a:t>A </a:t>
            </a:r>
            <a:r>
              <a:rPr lang="en-US" u="sng" dirty="0"/>
              <a:t>symmetry</a:t>
            </a:r>
            <a:r>
              <a:rPr lang="en-US" dirty="0"/>
              <a:t> of an object in the plane is a rigid motion of the plane that leaves the object apparently unchanged.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666" y="2133600"/>
            <a:ext cx="7095744" cy="154686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5400" y="1219198"/>
            <a:ext cx="8953500" cy="64633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b="1" dirty="0"/>
              <a:t>DEFINITION:</a:t>
            </a:r>
            <a:r>
              <a:rPr lang="en-US" dirty="0"/>
              <a:t> The </a:t>
            </a:r>
            <a:r>
              <a:rPr lang="en-US" u="sng" dirty="0"/>
              <a:t>regular n-sided polygon</a:t>
            </a:r>
            <a:r>
              <a:rPr lang="en-US" dirty="0"/>
              <a:t> (also called the </a:t>
            </a:r>
            <a:r>
              <a:rPr lang="en-US" u="sng" dirty="0"/>
              <a:t>regular n-</a:t>
            </a:r>
            <a:r>
              <a:rPr lang="en-US" u="sng" dirty="0" err="1"/>
              <a:t>gon</a:t>
            </a:r>
            <a:r>
              <a:rPr lang="en-US" dirty="0"/>
              <a:t>) is the shape in the plane enclosed by n equal-length straight sides, assembled so that all n of its angles are equal.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38200" y="4800600"/>
            <a:ext cx="6936386" cy="646331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 smtClean="0"/>
              <a:t>QUESTION</a:t>
            </a:r>
            <a:r>
              <a:rPr lang="en-US" dirty="0" smtClean="0"/>
              <a:t>: Can you think of an object that has infinitely many different</a:t>
            </a:r>
          </a:p>
          <a:p>
            <a:r>
              <a:rPr lang="en-US" dirty="0" smtClean="0"/>
              <a:t>symmetries?  How many such objects can you think of?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7498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Arrow Connector 7"/>
          <p:cNvCxnSpPr/>
          <p:nvPr/>
        </p:nvCxnSpPr>
        <p:spPr>
          <a:xfrm flipH="1" flipV="1">
            <a:off x="3581400" y="874931"/>
            <a:ext cx="1155954" cy="138773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85800" y="4114800"/>
            <a:ext cx="7276351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Let’s see how this definition applies to other objects.</a:t>
            </a:r>
          </a:p>
          <a:p>
            <a:endParaRPr lang="en-US" dirty="0"/>
          </a:p>
          <a:p>
            <a:r>
              <a:rPr lang="en-US" dirty="0" smtClean="0"/>
              <a:t>Each previous object was </a:t>
            </a:r>
            <a:r>
              <a:rPr lang="en-US" u="sng" dirty="0" smtClean="0"/>
              <a:t>bounded</a:t>
            </a:r>
            <a:r>
              <a:rPr lang="en-US" dirty="0" smtClean="0"/>
              <a:t> (all of it fit on the screen).</a:t>
            </a:r>
          </a:p>
          <a:p>
            <a:endParaRPr lang="en-US" dirty="0"/>
          </a:p>
          <a:p>
            <a:r>
              <a:rPr lang="en-US" dirty="0" smtClean="0"/>
              <a:t>An </a:t>
            </a:r>
            <a:r>
              <a:rPr lang="en-US" u="sng" dirty="0"/>
              <a:t>u</a:t>
            </a:r>
            <a:r>
              <a:rPr lang="en-US" u="sng" dirty="0" smtClean="0"/>
              <a:t>nbounded</a:t>
            </a:r>
            <a:r>
              <a:rPr lang="en-US" dirty="0" smtClean="0"/>
              <a:t> object could not entirely fit on any screen</a:t>
            </a:r>
          </a:p>
          <a:p>
            <a:r>
              <a:rPr lang="en-US" dirty="0"/>
              <a:t> </a:t>
            </a:r>
            <a:r>
              <a:rPr lang="en-US" dirty="0" smtClean="0"/>
              <a:t>  (because it extends indefinitely up, down, right or left).</a:t>
            </a:r>
          </a:p>
          <a:p>
            <a:endParaRPr lang="en-US" dirty="0"/>
          </a:p>
          <a:p>
            <a:r>
              <a:rPr lang="en-US" dirty="0" smtClean="0"/>
              <a:t>          Next, we’ll study the symmetries of some unbounded objects…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762000" y="228600"/>
            <a:ext cx="7391400" cy="64633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b="1" dirty="0"/>
              <a:t>DEFINITON: </a:t>
            </a:r>
            <a:r>
              <a:rPr lang="en-US" dirty="0"/>
              <a:t>A </a:t>
            </a:r>
            <a:r>
              <a:rPr lang="en-US" u="sng" dirty="0"/>
              <a:t>symmetry</a:t>
            </a:r>
            <a:r>
              <a:rPr lang="en-US" dirty="0"/>
              <a:t> of an object in the plane is a rigid motion of the plane that leaves the object apparently unchanged.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886200" y="1916668"/>
            <a:ext cx="4495800" cy="36933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This definition is central to the entire course!</a:t>
            </a:r>
            <a:endParaRPr lang="en-US" dirty="0"/>
          </a:p>
        </p:txBody>
      </p:sp>
      <p:pic>
        <p:nvPicPr>
          <p:cNvPr id="17" name="Picture 2" descr="C:\Users\ktapp\Desktop\Symmetry Book\Symmetry Book Images\Chapter 1 and Intro\throwing_star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116568"/>
            <a:ext cx="16002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1517" y="2101334"/>
            <a:ext cx="2414683" cy="8382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8654" y="2520434"/>
            <a:ext cx="2057400" cy="1226271"/>
          </a:xfrm>
          <a:prstGeom prst="rect">
            <a:avLst/>
          </a:prstGeom>
        </p:spPr>
      </p:pic>
      <p:sp>
        <p:nvSpPr>
          <p:cNvPr id="20" name="Regular Pentagon 19"/>
          <p:cNvSpPr/>
          <p:nvPr/>
        </p:nvSpPr>
        <p:spPr>
          <a:xfrm>
            <a:off x="6400800" y="2939534"/>
            <a:ext cx="1447800" cy="1378857"/>
          </a:xfrm>
          <a:prstGeom prst="pentago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603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80983" y="76200"/>
            <a:ext cx="7391400" cy="64633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b="1" dirty="0"/>
              <a:t>DEFINITON: </a:t>
            </a:r>
            <a:r>
              <a:rPr lang="en-US" dirty="0"/>
              <a:t>A </a:t>
            </a:r>
            <a:r>
              <a:rPr lang="en-US" u="sng" dirty="0"/>
              <a:t>symmetry</a:t>
            </a:r>
            <a:r>
              <a:rPr lang="en-US" dirty="0"/>
              <a:t> of an object in the plane is a rigid motion of the plane that leaves the object apparently unchanged.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1066800"/>
            <a:ext cx="5238750" cy="1428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Right Arrow 3"/>
          <p:cNvSpPr/>
          <p:nvPr/>
        </p:nvSpPr>
        <p:spPr>
          <a:xfrm>
            <a:off x="7144250" y="1681162"/>
            <a:ext cx="762000" cy="200025"/>
          </a:xfrm>
          <a:prstGeom prst="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 rot="10800000">
            <a:off x="685800" y="1681161"/>
            <a:ext cx="762000" cy="200025"/>
          </a:xfrm>
          <a:prstGeom prst="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066799" y="2819400"/>
            <a:ext cx="65453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An indefinite extension to the right and left of a pattern like this</a:t>
            </a:r>
          </a:p>
          <a:p>
            <a:r>
              <a:rPr lang="en-US" dirty="0"/>
              <a:t>i</a:t>
            </a:r>
            <a:r>
              <a:rPr lang="en-US" dirty="0" smtClean="0"/>
              <a:t>s called a </a:t>
            </a:r>
            <a:r>
              <a:rPr lang="en-US" u="sng" dirty="0" smtClean="0"/>
              <a:t>border pattern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66799" y="3657600"/>
            <a:ext cx="54681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Q</a:t>
            </a:r>
            <a:r>
              <a:rPr lang="en-US" dirty="0" smtClean="0"/>
              <a:t>: What symmetries does this border pattern have?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4313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80983" y="76200"/>
            <a:ext cx="7391400" cy="64633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b="1" dirty="0"/>
              <a:t>DEFINITON: </a:t>
            </a:r>
            <a:r>
              <a:rPr lang="en-US" dirty="0"/>
              <a:t>A </a:t>
            </a:r>
            <a:r>
              <a:rPr lang="en-US" u="sng" dirty="0"/>
              <a:t>symmetry</a:t>
            </a:r>
            <a:r>
              <a:rPr lang="en-US" dirty="0"/>
              <a:t> of an object in the plane is a rigid motion of the plane that leaves the object apparently unchanged.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1066800"/>
            <a:ext cx="5238750" cy="1428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Right Arrow 3"/>
          <p:cNvSpPr/>
          <p:nvPr/>
        </p:nvSpPr>
        <p:spPr>
          <a:xfrm>
            <a:off x="7144250" y="1681162"/>
            <a:ext cx="762000" cy="200025"/>
          </a:xfrm>
          <a:prstGeom prst="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 rot="10800000">
            <a:off x="685800" y="1681161"/>
            <a:ext cx="762000" cy="200025"/>
          </a:xfrm>
          <a:prstGeom prst="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066799" y="2819400"/>
            <a:ext cx="65453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An indefinite extension to the right and left of a pattern like this</a:t>
            </a:r>
          </a:p>
          <a:p>
            <a:r>
              <a:rPr lang="en-US" dirty="0"/>
              <a:t>i</a:t>
            </a:r>
            <a:r>
              <a:rPr lang="en-US" dirty="0" smtClean="0"/>
              <a:t>s called a </a:t>
            </a:r>
            <a:r>
              <a:rPr lang="en-US" u="sng" dirty="0" smtClean="0"/>
              <a:t>border pattern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66799" y="3657600"/>
            <a:ext cx="54681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Q</a:t>
            </a:r>
            <a:r>
              <a:rPr lang="en-US" dirty="0" smtClean="0"/>
              <a:t>: What symmetries does this border pattern have?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066799" y="4035399"/>
            <a:ext cx="80715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A</a:t>
            </a:r>
            <a:r>
              <a:rPr lang="en-US" dirty="0" smtClean="0"/>
              <a:t>: It has…</a:t>
            </a:r>
          </a:p>
          <a:p>
            <a:r>
              <a:rPr lang="en-US" dirty="0"/>
              <a:t>	</a:t>
            </a:r>
            <a:r>
              <a:rPr lang="en-US" dirty="0" smtClean="0"/>
              <a:t>(1) </a:t>
            </a:r>
            <a:r>
              <a:rPr lang="en-US" dirty="0" smtClean="0">
                <a:solidFill>
                  <a:srgbClr val="FF0000"/>
                </a:solidFill>
              </a:rPr>
              <a:t>Translation symmetries </a:t>
            </a:r>
            <a:r>
              <a:rPr lang="en-US" dirty="0" smtClean="0"/>
              <a:t>(left or right any whole number of inches)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124200" y="4872335"/>
            <a:ext cx="4907241" cy="120032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A </a:t>
            </a:r>
            <a:r>
              <a:rPr lang="en-US" u="sng" dirty="0" smtClean="0"/>
              <a:t>translation</a:t>
            </a:r>
            <a:r>
              <a:rPr lang="en-US" dirty="0" smtClean="0"/>
              <a:t> means a shifting/sliding of the plane.</a:t>
            </a:r>
          </a:p>
          <a:p>
            <a:endParaRPr lang="en-US" dirty="0" smtClean="0"/>
          </a:p>
          <a:p>
            <a:r>
              <a:rPr lang="en-US" i="1" dirty="0" smtClean="0"/>
              <a:t>The direction and length of a translation can be</a:t>
            </a:r>
          </a:p>
          <a:p>
            <a:r>
              <a:rPr lang="en-US" i="1" dirty="0"/>
              <a:t>e</a:t>
            </a:r>
            <a:r>
              <a:rPr lang="en-US" i="1" dirty="0" smtClean="0"/>
              <a:t>ncoded by an arrow.</a:t>
            </a:r>
            <a:endParaRPr lang="en-US" i="1" dirty="0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3391399" y="6248400"/>
            <a:ext cx="1570567" cy="0"/>
          </a:xfrm>
          <a:prstGeom prst="straightConnector1">
            <a:avLst/>
          </a:prstGeom>
          <a:ln>
            <a:solidFill>
              <a:srgbClr val="002060"/>
            </a:solidFill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3352800" y="1295400"/>
            <a:ext cx="1570567" cy="0"/>
          </a:xfrm>
          <a:prstGeom prst="straightConnector1">
            <a:avLst/>
          </a:prstGeom>
          <a:ln>
            <a:solidFill>
              <a:srgbClr val="002060"/>
            </a:solidFill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9616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80983" y="76200"/>
            <a:ext cx="7391400" cy="64633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b="1" dirty="0"/>
              <a:t>DEFINITON: </a:t>
            </a:r>
            <a:r>
              <a:rPr lang="en-US" dirty="0"/>
              <a:t>A </a:t>
            </a:r>
            <a:r>
              <a:rPr lang="en-US" u="sng" dirty="0"/>
              <a:t>symmetry</a:t>
            </a:r>
            <a:r>
              <a:rPr lang="en-US" dirty="0"/>
              <a:t> of an object in the plane is a rigid motion of the plane that leaves the object apparently unchanged.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1066800"/>
            <a:ext cx="5238750" cy="1428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Right Arrow 3"/>
          <p:cNvSpPr/>
          <p:nvPr/>
        </p:nvSpPr>
        <p:spPr>
          <a:xfrm>
            <a:off x="7144250" y="1681162"/>
            <a:ext cx="762000" cy="200025"/>
          </a:xfrm>
          <a:prstGeom prst="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 rot="10800000">
            <a:off x="685800" y="1681161"/>
            <a:ext cx="762000" cy="200025"/>
          </a:xfrm>
          <a:prstGeom prst="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066799" y="2819400"/>
            <a:ext cx="65453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An indefinite extension to the right and left of a pattern like this</a:t>
            </a:r>
          </a:p>
          <a:p>
            <a:r>
              <a:rPr lang="en-US" dirty="0"/>
              <a:t>i</a:t>
            </a:r>
            <a:r>
              <a:rPr lang="en-US" dirty="0" smtClean="0"/>
              <a:t>s called a </a:t>
            </a:r>
            <a:r>
              <a:rPr lang="en-US" u="sng" dirty="0" smtClean="0"/>
              <a:t>border pattern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66799" y="3657600"/>
            <a:ext cx="54681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Q</a:t>
            </a:r>
            <a:r>
              <a:rPr lang="en-US" dirty="0" smtClean="0"/>
              <a:t>: What symmetries does this border pattern have?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066799" y="4035399"/>
            <a:ext cx="80715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A</a:t>
            </a:r>
            <a:r>
              <a:rPr lang="en-US" dirty="0" smtClean="0"/>
              <a:t>: It has…</a:t>
            </a:r>
          </a:p>
          <a:p>
            <a:r>
              <a:rPr lang="en-US" dirty="0"/>
              <a:t>	</a:t>
            </a:r>
            <a:r>
              <a:rPr lang="en-US" dirty="0" smtClean="0"/>
              <a:t>(1) Translation symmetries (left or right any whole number of inches)</a:t>
            </a:r>
          </a:p>
          <a:p>
            <a:r>
              <a:rPr lang="en-US" dirty="0"/>
              <a:t>	</a:t>
            </a:r>
            <a:r>
              <a:rPr lang="en-US" dirty="0" smtClean="0"/>
              <a:t>(2) </a:t>
            </a:r>
            <a:r>
              <a:rPr lang="en-US" dirty="0" smtClean="0">
                <a:solidFill>
                  <a:srgbClr val="FF0000"/>
                </a:solidFill>
              </a:rPr>
              <a:t>Rotation symmetries </a:t>
            </a:r>
            <a:r>
              <a:rPr lang="en-US" dirty="0" smtClean="0"/>
              <a:t>(by 180 degrees about certain points)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4038600" y="1704975"/>
            <a:ext cx="76200" cy="76200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877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80983" y="76200"/>
            <a:ext cx="7391400" cy="64633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b="1" dirty="0"/>
              <a:t>DEFINITON: </a:t>
            </a:r>
            <a:r>
              <a:rPr lang="en-US" dirty="0"/>
              <a:t>A </a:t>
            </a:r>
            <a:r>
              <a:rPr lang="en-US" u="sng" dirty="0"/>
              <a:t>symmetry</a:t>
            </a:r>
            <a:r>
              <a:rPr lang="en-US" dirty="0"/>
              <a:t> of an object in the plane is a rigid motion of the plane that leaves the object apparently unchanged.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1066800"/>
            <a:ext cx="5238750" cy="1428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Right Arrow 3"/>
          <p:cNvSpPr/>
          <p:nvPr/>
        </p:nvSpPr>
        <p:spPr>
          <a:xfrm>
            <a:off x="7144250" y="1681162"/>
            <a:ext cx="762000" cy="200025"/>
          </a:xfrm>
          <a:prstGeom prst="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 rot="10800000">
            <a:off x="685800" y="1681161"/>
            <a:ext cx="762000" cy="200025"/>
          </a:xfrm>
          <a:prstGeom prst="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066799" y="2819400"/>
            <a:ext cx="65453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An indefinite extension to the right and left of a pattern like this</a:t>
            </a:r>
          </a:p>
          <a:p>
            <a:r>
              <a:rPr lang="en-US" dirty="0"/>
              <a:t>i</a:t>
            </a:r>
            <a:r>
              <a:rPr lang="en-US" dirty="0" smtClean="0"/>
              <a:t>s called a </a:t>
            </a:r>
            <a:r>
              <a:rPr lang="en-US" u="sng" dirty="0" smtClean="0"/>
              <a:t>border pattern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66799" y="3657600"/>
            <a:ext cx="54681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Q</a:t>
            </a:r>
            <a:r>
              <a:rPr lang="en-US" dirty="0" smtClean="0"/>
              <a:t>: What symmetries does this border pattern have?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066799" y="4035399"/>
            <a:ext cx="807150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A</a:t>
            </a:r>
            <a:r>
              <a:rPr lang="en-US" dirty="0" smtClean="0"/>
              <a:t>: It has…</a:t>
            </a:r>
          </a:p>
          <a:p>
            <a:r>
              <a:rPr lang="en-US" dirty="0"/>
              <a:t>	</a:t>
            </a:r>
            <a:r>
              <a:rPr lang="en-US" dirty="0" smtClean="0"/>
              <a:t>(1) Translation symmetries (left or right any whole number of inches)</a:t>
            </a:r>
          </a:p>
          <a:p>
            <a:r>
              <a:rPr lang="en-US" dirty="0"/>
              <a:t>	</a:t>
            </a:r>
            <a:r>
              <a:rPr lang="en-US" dirty="0" smtClean="0"/>
              <a:t>(2) Rotation symmetries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(by 180 degrees about certain points)</a:t>
            </a:r>
          </a:p>
          <a:p>
            <a:r>
              <a:rPr lang="en-US" dirty="0"/>
              <a:t>	</a:t>
            </a:r>
            <a:r>
              <a:rPr lang="en-US" dirty="0" smtClean="0"/>
              <a:t>(3) </a:t>
            </a:r>
            <a:r>
              <a:rPr lang="en-US" dirty="0" smtClean="0">
                <a:solidFill>
                  <a:srgbClr val="FF0000"/>
                </a:solidFill>
              </a:rPr>
              <a:t>Reflection symmetries </a:t>
            </a:r>
            <a:r>
              <a:rPr lang="en-US" dirty="0" smtClean="0"/>
              <a:t>(over certain </a:t>
            </a:r>
            <a:r>
              <a:rPr lang="en-US" dirty="0" smtClean="0">
                <a:solidFill>
                  <a:srgbClr val="FF0000"/>
                </a:solidFill>
              </a:rPr>
              <a:t>vertical</a:t>
            </a:r>
            <a:r>
              <a:rPr lang="en-US" dirty="0" smtClean="0"/>
              <a:t> lines)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4096512" y="1066800"/>
            <a:ext cx="0" cy="142875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5468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80983" y="76200"/>
            <a:ext cx="7391400" cy="64633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b="1" dirty="0"/>
              <a:t>DEFINITON: </a:t>
            </a:r>
            <a:r>
              <a:rPr lang="en-US" dirty="0"/>
              <a:t>A </a:t>
            </a:r>
            <a:r>
              <a:rPr lang="en-US" u="sng" dirty="0"/>
              <a:t>symmetry</a:t>
            </a:r>
            <a:r>
              <a:rPr lang="en-US" dirty="0"/>
              <a:t> of an object in the plane is a rigid motion of the plane that leaves the object apparently unchanged.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1066800"/>
            <a:ext cx="5238750" cy="1428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Right Arrow 3"/>
          <p:cNvSpPr/>
          <p:nvPr/>
        </p:nvSpPr>
        <p:spPr>
          <a:xfrm>
            <a:off x="7144250" y="1681162"/>
            <a:ext cx="762000" cy="200025"/>
          </a:xfrm>
          <a:prstGeom prst="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 rot="10800000">
            <a:off x="685800" y="1681161"/>
            <a:ext cx="762000" cy="200025"/>
          </a:xfrm>
          <a:prstGeom prst="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066799" y="2819400"/>
            <a:ext cx="65453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An indefinite extension to the right and left of a pattern like this</a:t>
            </a:r>
          </a:p>
          <a:p>
            <a:r>
              <a:rPr lang="en-US" dirty="0"/>
              <a:t>i</a:t>
            </a:r>
            <a:r>
              <a:rPr lang="en-US" dirty="0" smtClean="0"/>
              <a:t>s called a </a:t>
            </a:r>
            <a:r>
              <a:rPr lang="en-US" u="sng" dirty="0" smtClean="0"/>
              <a:t>border pattern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66799" y="3657600"/>
            <a:ext cx="54681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Q</a:t>
            </a:r>
            <a:r>
              <a:rPr lang="en-US" dirty="0" smtClean="0"/>
              <a:t>: What symmetries does this border pattern have?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066799" y="4035399"/>
            <a:ext cx="807150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A</a:t>
            </a:r>
            <a:r>
              <a:rPr lang="en-US" dirty="0" smtClean="0"/>
              <a:t>: It has…</a:t>
            </a:r>
          </a:p>
          <a:p>
            <a:r>
              <a:rPr lang="en-US" dirty="0"/>
              <a:t>	</a:t>
            </a:r>
            <a:r>
              <a:rPr lang="en-US" dirty="0" smtClean="0"/>
              <a:t>(1) Translation symmetries (left or right any whole number of inches)</a:t>
            </a:r>
          </a:p>
          <a:p>
            <a:r>
              <a:rPr lang="en-US" dirty="0"/>
              <a:t>	</a:t>
            </a:r>
            <a:r>
              <a:rPr lang="en-US" dirty="0" smtClean="0"/>
              <a:t>(2) Rotation symmetries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(by 180 degrees about certain points)</a:t>
            </a:r>
          </a:p>
          <a:p>
            <a:r>
              <a:rPr lang="en-US" dirty="0"/>
              <a:t>	</a:t>
            </a:r>
            <a:r>
              <a:rPr lang="en-US" dirty="0" smtClean="0"/>
              <a:t>(3) Reflection symmetries (over certain vertical lines)</a:t>
            </a:r>
          </a:p>
          <a:p>
            <a:r>
              <a:rPr lang="en-US" dirty="0"/>
              <a:t>	</a:t>
            </a:r>
            <a:r>
              <a:rPr lang="en-US" dirty="0" smtClean="0"/>
              <a:t>(4) </a:t>
            </a:r>
            <a:r>
              <a:rPr lang="en-US" dirty="0" smtClean="0">
                <a:solidFill>
                  <a:srgbClr val="FF0000"/>
                </a:solidFill>
              </a:rPr>
              <a:t>Reflection symmetries </a:t>
            </a:r>
            <a:r>
              <a:rPr lang="en-US" dirty="0" smtClean="0"/>
              <a:t>(over its </a:t>
            </a:r>
            <a:r>
              <a:rPr lang="en-US" dirty="0" smtClean="0">
                <a:solidFill>
                  <a:srgbClr val="FF0000"/>
                </a:solidFill>
              </a:rPr>
              <a:t>horizontal</a:t>
            </a:r>
            <a:r>
              <a:rPr lang="en-US" dirty="0" smtClean="0"/>
              <a:t> center line)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676400" y="1764792"/>
            <a:ext cx="523875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329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80983" y="76200"/>
            <a:ext cx="7391400" cy="64633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b="1" dirty="0"/>
              <a:t>DEFINITON: </a:t>
            </a:r>
            <a:r>
              <a:rPr lang="en-US" dirty="0"/>
              <a:t>A </a:t>
            </a:r>
            <a:r>
              <a:rPr lang="en-US" u="sng" dirty="0"/>
              <a:t>symmetry</a:t>
            </a:r>
            <a:r>
              <a:rPr lang="en-US" dirty="0"/>
              <a:t> of an object in the plane is a rigid motion of the plane that leaves the object apparently unchanged.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1066800"/>
            <a:ext cx="5238750" cy="1428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Right Arrow 3"/>
          <p:cNvSpPr/>
          <p:nvPr/>
        </p:nvSpPr>
        <p:spPr>
          <a:xfrm>
            <a:off x="7144250" y="1681162"/>
            <a:ext cx="762000" cy="200025"/>
          </a:xfrm>
          <a:prstGeom prst="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 rot="10800000">
            <a:off x="685800" y="1681161"/>
            <a:ext cx="762000" cy="200025"/>
          </a:xfrm>
          <a:prstGeom prst="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066799" y="2819400"/>
            <a:ext cx="65453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An indefinite extension to the right and left of a pattern like this</a:t>
            </a:r>
          </a:p>
          <a:p>
            <a:r>
              <a:rPr lang="en-US" dirty="0"/>
              <a:t>i</a:t>
            </a:r>
            <a:r>
              <a:rPr lang="en-US" dirty="0" smtClean="0"/>
              <a:t>s called a </a:t>
            </a:r>
            <a:r>
              <a:rPr lang="en-US" u="sng" dirty="0" smtClean="0"/>
              <a:t>border pattern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66799" y="3657600"/>
            <a:ext cx="54681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Q</a:t>
            </a:r>
            <a:r>
              <a:rPr lang="en-US" dirty="0" smtClean="0"/>
              <a:t>: What symmetries does this border pattern have?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066799" y="4035399"/>
            <a:ext cx="807150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A</a:t>
            </a:r>
            <a:r>
              <a:rPr lang="en-US" dirty="0" smtClean="0"/>
              <a:t>: It has…</a:t>
            </a:r>
          </a:p>
          <a:p>
            <a:r>
              <a:rPr lang="en-US" dirty="0"/>
              <a:t>	</a:t>
            </a:r>
            <a:r>
              <a:rPr lang="en-US" dirty="0" smtClean="0"/>
              <a:t>(1) Translation symmetries (left or right any whole number of inches)</a:t>
            </a:r>
          </a:p>
          <a:p>
            <a:r>
              <a:rPr lang="en-US" dirty="0"/>
              <a:t>	</a:t>
            </a:r>
            <a:r>
              <a:rPr lang="en-US" dirty="0" smtClean="0"/>
              <a:t>(2) Rotation symmetries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(by 180 degrees about certain points)</a:t>
            </a:r>
          </a:p>
          <a:p>
            <a:r>
              <a:rPr lang="en-US" dirty="0"/>
              <a:t>	</a:t>
            </a:r>
            <a:r>
              <a:rPr lang="en-US" dirty="0" smtClean="0"/>
              <a:t>(3) Reflection symmetries (over certain vertical lines)</a:t>
            </a:r>
          </a:p>
          <a:p>
            <a:r>
              <a:rPr lang="en-US" dirty="0"/>
              <a:t>	</a:t>
            </a:r>
            <a:r>
              <a:rPr lang="en-US" dirty="0" smtClean="0"/>
              <a:t>(4) Reflection symmetries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(over its horizontal center line)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676400" y="1764792"/>
            <a:ext cx="523875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914400" y="5867400"/>
            <a:ext cx="79047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Performing any pair of symmetries in succession yields another symmetry.</a:t>
            </a:r>
          </a:p>
          <a:p>
            <a:r>
              <a:rPr lang="en-US" dirty="0" smtClean="0"/>
              <a:t>For example, (1) followed by (4) yields a symmetry called a </a:t>
            </a:r>
            <a:r>
              <a:rPr lang="en-US" u="sng" dirty="0" smtClean="0">
                <a:solidFill>
                  <a:srgbClr val="FF0000"/>
                </a:solidFill>
              </a:rPr>
              <a:t>glide-reflection</a:t>
            </a:r>
            <a:r>
              <a:rPr lang="en-US" dirty="0" smtClean="0"/>
              <a:t>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3324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Arrow 3"/>
          <p:cNvSpPr/>
          <p:nvPr/>
        </p:nvSpPr>
        <p:spPr>
          <a:xfrm>
            <a:off x="6058552" y="1598079"/>
            <a:ext cx="382304" cy="196321"/>
          </a:xfrm>
          <a:prstGeom prst="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066799" y="3582705"/>
            <a:ext cx="76738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An indefinite extension to the right, left, up, and down of a pattern like this</a:t>
            </a:r>
          </a:p>
          <a:p>
            <a:r>
              <a:rPr lang="en-US" dirty="0"/>
              <a:t>i</a:t>
            </a:r>
            <a:r>
              <a:rPr lang="en-US" dirty="0" smtClean="0"/>
              <a:t>s called a </a:t>
            </a:r>
            <a:r>
              <a:rPr lang="en-US" u="sng" dirty="0" smtClean="0"/>
              <a:t>wallpaper pattern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66799" y="4267200"/>
            <a:ext cx="5788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Q</a:t>
            </a:r>
            <a:r>
              <a:rPr lang="en-US" dirty="0" smtClean="0"/>
              <a:t>: What symmetries does this wallpaper pattern have?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466603"/>
            <a:ext cx="3609975" cy="262543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2" name="Right Arrow 11"/>
          <p:cNvSpPr/>
          <p:nvPr/>
        </p:nvSpPr>
        <p:spPr>
          <a:xfrm rot="10800000">
            <a:off x="1905000" y="1613159"/>
            <a:ext cx="382304" cy="166161"/>
          </a:xfrm>
          <a:prstGeom prst="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/>
        </p:nvSpPr>
        <p:spPr>
          <a:xfrm rot="16200000">
            <a:off x="3976035" y="122540"/>
            <a:ext cx="382304" cy="196321"/>
          </a:xfrm>
          <a:prstGeom prst="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/>
          <p:cNvSpPr/>
          <p:nvPr/>
        </p:nvSpPr>
        <p:spPr>
          <a:xfrm rot="5400000">
            <a:off x="3976035" y="3293392"/>
            <a:ext cx="382304" cy="196321"/>
          </a:xfrm>
          <a:prstGeom prst="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667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381000" y="749587"/>
            <a:ext cx="832849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LATER IN THE COURSE</a:t>
            </a:r>
            <a:r>
              <a:rPr lang="en-US" sz="3200" dirty="0" smtClean="0"/>
              <a:t>: We’ll do the same</a:t>
            </a:r>
          </a:p>
          <a:p>
            <a:r>
              <a:rPr lang="en-US" sz="3200" dirty="0" smtClean="0"/>
              <a:t>for 3-dimensional object.  How would you</a:t>
            </a:r>
          </a:p>
          <a:p>
            <a:r>
              <a:rPr lang="en-US" sz="3200" smtClean="0"/>
              <a:t>rank </a:t>
            </a:r>
            <a:r>
              <a:rPr lang="en-US" sz="3200" dirty="0" smtClean="0"/>
              <a:t>these objects?</a:t>
            </a:r>
          </a:p>
        </p:txBody>
      </p:sp>
      <p:pic>
        <p:nvPicPr>
          <p:cNvPr id="24580" name="Picture 70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3" r="19444" b="8797"/>
          <a:stretch>
            <a:fillRect/>
          </a:stretch>
        </p:blipFill>
        <p:spPr bwMode="auto">
          <a:xfrm>
            <a:off x="3657600" y="2823250"/>
            <a:ext cx="1052252" cy="1251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79" name="Picture 26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31" t="6335" r="2715" b="-2"/>
          <a:stretch>
            <a:fillRect/>
          </a:stretch>
        </p:blipFill>
        <p:spPr bwMode="auto">
          <a:xfrm>
            <a:off x="5105400" y="2723238"/>
            <a:ext cx="1328131" cy="1351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78" name="Picture 270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36"/>
          <a:stretch>
            <a:fillRect/>
          </a:stretch>
        </p:blipFill>
        <p:spPr bwMode="auto">
          <a:xfrm>
            <a:off x="1794681" y="2823250"/>
            <a:ext cx="1311800" cy="1251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77" name="Picture 27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2723238"/>
            <a:ext cx="1257300" cy="125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5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Rectangle 6"/>
          <p:cNvSpPr>
            <a:spLocks noChangeArrowheads="1"/>
          </p:cNvSpPr>
          <p:nvPr/>
        </p:nvSpPr>
        <p:spPr bwMode="auto">
          <a:xfrm>
            <a:off x="0" y="15335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Rectangle 7"/>
          <p:cNvSpPr>
            <a:spLocks noChangeArrowheads="1"/>
          </p:cNvSpPr>
          <p:nvPr/>
        </p:nvSpPr>
        <p:spPr bwMode="auto">
          <a:xfrm>
            <a:off x="0" y="26289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Rectangle 8"/>
          <p:cNvSpPr>
            <a:spLocks noChangeArrowheads="1"/>
          </p:cNvSpPr>
          <p:nvPr/>
        </p:nvSpPr>
        <p:spPr bwMode="auto">
          <a:xfrm>
            <a:off x="0" y="36195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0219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Arrow 3"/>
          <p:cNvSpPr/>
          <p:nvPr/>
        </p:nvSpPr>
        <p:spPr>
          <a:xfrm>
            <a:off x="6058552" y="1598079"/>
            <a:ext cx="382304" cy="196321"/>
          </a:xfrm>
          <a:prstGeom prst="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066799" y="3582705"/>
            <a:ext cx="76738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An indefinite extension to the right, left, up, and down of a pattern like this</a:t>
            </a:r>
          </a:p>
          <a:p>
            <a:r>
              <a:rPr lang="en-US" dirty="0"/>
              <a:t>i</a:t>
            </a:r>
            <a:r>
              <a:rPr lang="en-US" dirty="0" smtClean="0"/>
              <a:t>s called a </a:t>
            </a:r>
            <a:r>
              <a:rPr lang="en-US" u="sng" dirty="0" smtClean="0"/>
              <a:t>wallpaper pattern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66799" y="4267200"/>
            <a:ext cx="5788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Q</a:t>
            </a:r>
            <a:r>
              <a:rPr lang="en-US" dirty="0" smtClean="0"/>
              <a:t>: What symmetries does this wallpaper pattern have?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128197" y="4724400"/>
            <a:ext cx="38779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A</a:t>
            </a:r>
            <a:r>
              <a:rPr lang="en-US" dirty="0" smtClean="0"/>
              <a:t>: It has…</a:t>
            </a:r>
          </a:p>
          <a:p>
            <a:r>
              <a:rPr lang="en-US" dirty="0"/>
              <a:t>	</a:t>
            </a:r>
            <a:r>
              <a:rPr lang="en-US" dirty="0" smtClean="0"/>
              <a:t>(1) </a:t>
            </a:r>
            <a:r>
              <a:rPr lang="en-US" dirty="0" smtClean="0">
                <a:solidFill>
                  <a:srgbClr val="FF0000"/>
                </a:solidFill>
              </a:rPr>
              <a:t>Translation symmetries</a:t>
            </a:r>
            <a:r>
              <a:rPr lang="en-US" dirty="0"/>
              <a:t>	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466603"/>
            <a:ext cx="3609974" cy="262543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2" name="Right Arrow 11"/>
          <p:cNvSpPr/>
          <p:nvPr/>
        </p:nvSpPr>
        <p:spPr>
          <a:xfrm rot="10800000">
            <a:off x="1905000" y="1613159"/>
            <a:ext cx="382304" cy="166161"/>
          </a:xfrm>
          <a:prstGeom prst="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/>
        </p:nvSpPr>
        <p:spPr>
          <a:xfrm rot="16200000">
            <a:off x="3976035" y="122540"/>
            <a:ext cx="382304" cy="196321"/>
          </a:xfrm>
          <a:prstGeom prst="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/>
          <p:cNvSpPr/>
          <p:nvPr/>
        </p:nvSpPr>
        <p:spPr>
          <a:xfrm rot="5400000">
            <a:off x="3976035" y="3293392"/>
            <a:ext cx="382304" cy="196321"/>
          </a:xfrm>
          <a:prstGeom prst="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3603427" y="1634543"/>
            <a:ext cx="292893" cy="474237"/>
          </a:xfrm>
          <a:prstGeom prst="straightConnector1">
            <a:avLst/>
          </a:prstGeom>
          <a:ln>
            <a:solidFill>
              <a:srgbClr val="002060"/>
            </a:solidFill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4930154" y="4896494"/>
            <a:ext cx="292893" cy="474237"/>
          </a:xfrm>
          <a:prstGeom prst="straightConnector1">
            <a:avLst/>
          </a:prstGeom>
          <a:ln>
            <a:solidFill>
              <a:srgbClr val="002060"/>
            </a:solidFill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5570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Arrow 3"/>
          <p:cNvSpPr/>
          <p:nvPr/>
        </p:nvSpPr>
        <p:spPr>
          <a:xfrm>
            <a:off x="6058552" y="1598079"/>
            <a:ext cx="382304" cy="196321"/>
          </a:xfrm>
          <a:prstGeom prst="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066799" y="3582705"/>
            <a:ext cx="76738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An indefinite extension to the right, left, up, and down of a pattern like this</a:t>
            </a:r>
          </a:p>
          <a:p>
            <a:r>
              <a:rPr lang="en-US" dirty="0"/>
              <a:t>i</a:t>
            </a:r>
            <a:r>
              <a:rPr lang="en-US" dirty="0" smtClean="0"/>
              <a:t>s called a </a:t>
            </a:r>
            <a:r>
              <a:rPr lang="en-US" u="sng" dirty="0" smtClean="0"/>
              <a:t>wallpaper pattern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66799" y="4267200"/>
            <a:ext cx="5788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Q</a:t>
            </a:r>
            <a:r>
              <a:rPr lang="en-US" dirty="0" smtClean="0"/>
              <a:t>: What symmetries does this wallpaper pattern have?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128197" y="4724400"/>
            <a:ext cx="382675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A</a:t>
            </a:r>
            <a:r>
              <a:rPr lang="en-US" dirty="0" smtClean="0"/>
              <a:t>: It has…</a:t>
            </a:r>
          </a:p>
          <a:p>
            <a:r>
              <a:rPr lang="en-US" dirty="0"/>
              <a:t>	</a:t>
            </a:r>
            <a:r>
              <a:rPr lang="en-US" dirty="0" smtClean="0"/>
              <a:t>(1) Translation symmetries</a:t>
            </a:r>
          </a:p>
          <a:p>
            <a:r>
              <a:rPr lang="en-US" dirty="0"/>
              <a:t>	</a:t>
            </a:r>
            <a:r>
              <a:rPr lang="en-US" dirty="0" smtClean="0"/>
              <a:t>(2) </a:t>
            </a:r>
            <a:r>
              <a:rPr lang="en-US" dirty="0" smtClean="0">
                <a:solidFill>
                  <a:srgbClr val="FF0000"/>
                </a:solidFill>
              </a:rPr>
              <a:t>Rotation symmetries</a:t>
            </a:r>
          </a:p>
          <a:p>
            <a:r>
              <a:rPr lang="en-US" dirty="0"/>
              <a:t>	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466603"/>
            <a:ext cx="3609974" cy="262543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2" name="Right Arrow 11"/>
          <p:cNvSpPr/>
          <p:nvPr/>
        </p:nvSpPr>
        <p:spPr>
          <a:xfrm rot="10800000">
            <a:off x="1905000" y="1613159"/>
            <a:ext cx="382304" cy="166161"/>
          </a:xfrm>
          <a:prstGeom prst="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/>
        </p:nvSpPr>
        <p:spPr>
          <a:xfrm rot="16200000">
            <a:off x="3976035" y="122540"/>
            <a:ext cx="382304" cy="196321"/>
          </a:xfrm>
          <a:prstGeom prst="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/>
          <p:cNvSpPr/>
          <p:nvPr/>
        </p:nvSpPr>
        <p:spPr>
          <a:xfrm rot="5400000">
            <a:off x="3976035" y="3293392"/>
            <a:ext cx="382304" cy="196321"/>
          </a:xfrm>
          <a:prstGeom prst="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4114800" y="1794400"/>
            <a:ext cx="76200" cy="76200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570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Arrow 3"/>
          <p:cNvSpPr/>
          <p:nvPr/>
        </p:nvSpPr>
        <p:spPr>
          <a:xfrm>
            <a:off x="6058552" y="1598079"/>
            <a:ext cx="382304" cy="196321"/>
          </a:xfrm>
          <a:prstGeom prst="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066799" y="3582705"/>
            <a:ext cx="76738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An indefinite extension to the right, left, up, and down of a pattern like this</a:t>
            </a:r>
          </a:p>
          <a:p>
            <a:r>
              <a:rPr lang="en-US" dirty="0"/>
              <a:t>i</a:t>
            </a:r>
            <a:r>
              <a:rPr lang="en-US" dirty="0" smtClean="0"/>
              <a:t>s called a </a:t>
            </a:r>
            <a:r>
              <a:rPr lang="en-US" u="sng" dirty="0" smtClean="0"/>
              <a:t>wallpaper pattern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66799" y="4267200"/>
            <a:ext cx="5788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Q</a:t>
            </a:r>
            <a:r>
              <a:rPr lang="en-US" dirty="0" smtClean="0"/>
              <a:t>: What symmetries does this wallpaper pattern have?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128197" y="4724400"/>
            <a:ext cx="389087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A</a:t>
            </a:r>
            <a:r>
              <a:rPr lang="en-US" dirty="0" smtClean="0"/>
              <a:t>: It has…</a:t>
            </a:r>
          </a:p>
          <a:p>
            <a:r>
              <a:rPr lang="en-US" dirty="0"/>
              <a:t>	</a:t>
            </a:r>
            <a:r>
              <a:rPr lang="en-US" dirty="0" smtClean="0"/>
              <a:t>(1) Translation symmetries </a:t>
            </a:r>
          </a:p>
          <a:p>
            <a:r>
              <a:rPr lang="en-US" dirty="0" smtClean="0"/>
              <a:t>	(2) Rotation symmetries</a:t>
            </a:r>
          </a:p>
          <a:p>
            <a:r>
              <a:rPr lang="en-US" dirty="0"/>
              <a:t>	</a:t>
            </a:r>
            <a:r>
              <a:rPr lang="en-US" dirty="0" smtClean="0"/>
              <a:t>(3) </a:t>
            </a:r>
            <a:r>
              <a:rPr lang="en-US" dirty="0" smtClean="0">
                <a:solidFill>
                  <a:srgbClr val="FF0000"/>
                </a:solidFill>
              </a:rPr>
              <a:t>Reflection symmetries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466603"/>
            <a:ext cx="3609974" cy="262543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2" name="Right Arrow 11"/>
          <p:cNvSpPr/>
          <p:nvPr/>
        </p:nvSpPr>
        <p:spPr>
          <a:xfrm rot="10800000">
            <a:off x="1905000" y="1613159"/>
            <a:ext cx="382304" cy="166161"/>
          </a:xfrm>
          <a:prstGeom prst="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/>
        </p:nvSpPr>
        <p:spPr>
          <a:xfrm rot="16200000">
            <a:off x="3976035" y="122540"/>
            <a:ext cx="382304" cy="196321"/>
          </a:xfrm>
          <a:prstGeom prst="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/>
          <p:cNvSpPr/>
          <p:nvPr/>
        </p:nvSpPr>
        <p:spPr>
          <a:xfrm rot="5400000">
            <a:off x="3976035" y="3293392"/>
            <a:ext cx="382304" cy="196321"/>
          </a:xfrm>
          <a:prstGeom prst="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/>
          <p:cNvCxnSpPr>
            <a:stCxn id="11" idx="0"/>
            <a:endCxn id="11" idx="2"/>
          </p:cNvCxnSpPr>
          <p:nvPr/>
        </p:nvCxnSpPr>
        <p:spPr>
          <a:xfrm>
            <a:off x="4167187" y="466603"/>
            <a:ext cx="0" cy="262543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5570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Arrow 3"/>
          <p:cNvSpPr/>
          <p:nvPr/>
        </p:nvSpPr>
        <p:spPr>
          <a:xfrm>
            <a:off x="6058552" y="1598079"/>
            <a:ext cx="382304" cy="196321"/>
          </a:xfrm>
          <a:prstGeom prst="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066799" y="3582705"/>
            <a:ext cx="76738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An indefinite extension to the right, left, up, and down of a pattern like this</a:t>
            </a:r>
          </a:p>
          <a:p>
            <a:r>
              <a:rPr lang="en-US" dirty="0"/>
              <a:t>i</a:t>
            </a:r>
            <a:r>
              <a:rPr lang="en-US" dirty="0" smtClean="0"/>
              <a:t>s called a </a:t>
            </a:r>
            <a:r>
              <a:rPr lang="en-US" u="sng" dirty="0" smtClean="0"/>
              <a:t>wallpaper pattern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66799" y="4267200"/>
            <a:ext cx="5788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Q</a:t>
            </a:r>
            <a:r>
              <a:rPr lang="en-US" dirty="0" smtClean="0"/>
              <a:t>: What symmetries does this wallpaper pattern have?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62000" y="5093732"/>
            <a:ext cx="7772400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b="1" dirty="0" smtClean="0"/>
              <a:t>Q:</a:t>
            </a:r>
            <a:r>
              <a:rPr lang="en-US" dirty="0" smtClean="0"/>
              <a:t> Can you characterize all of its rotation, translation and reflection symmetries?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466603"/>
            <a:ext cx="3609975" cy="262543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2" name="Right Arrow 11"/>
          <p:cNvSpPr/>
          <p:nvPr/>
        </p:nvSpPr>
        <p:spPr>
          <a:xfrm rot="10800000">
            <a:off x="1905000" y="1613159"/>
            <a:ext cx="382304" cy="166161"/>
          </a:xfrm>
          <a:prstGeom prst="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/>
        </p:nvSpPr>
        <p:spPr>
          <a:xfrm rot="16200000">
            <a:off x="3976035" y="122540"/>
            <a:ext cx="382304" cy="196321"/>
          </a:xfrm>
          <a:prstGeom prst="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/>
          <p:cNvSpPr/>
          <p:nvPr/>
        </p:nvSpPr>
        <p:spPr>
          <a:xfrm rot="5400000">
            <a:off x="3976035" y="3293392"/>
            <a:ext cx="382304" cy="196321"/>
          </a:xfrm>
          <a:prstGeom prst="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570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Precise definitions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905000" y="1143000"/>
            <a:ext cx="5335115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We require a more precise definition of…</a:t>
            </a:r>
          </a:p>
          <a:p>
            <a:r>
              <a:rPr lang="en-US" sz="2000" i="1" dirty="0"/>
              <a:t>	</a:t>
            </a:r>
            <a:endParaRPr lang="en-US" sz="2000" i="1" dirty="0" smtClean="0"/>
          </a:p>
          <a:p>
            <a:r>
              <a:rPr lang="en-US" sz="2000" i="1" dirty="0"/>
              <a:t>	</a:t>
            </a:r>
            <a:r>
              <a:rPr lang="en-US" sz="2000" i="1" dirty="0" smtClean="0"/>
              <a:t>“bounded” &amp; “unbounded”</a:t>
            </a:r>
          </a:p>
          <a:p>
            <a:r>
              <a:rPr lang="en-US" sz="2000" i="1" dirty="0"/>
              <a:t>	</a:t>
            </a:r>
            <a:r>
              <a:rPr lang="en-US" sz="2000" i="1" dirty="0" smtClean="0"/>
              <a:t>“border pattern” &amp; “wallpaper pattern”</a:t>
            </a:r>
          </a:p>
          <a:p>
            <a:r>
              <a:rPr lang="en-US" sz="2000" i="1" dirty="0"/>
              <a:t>	</a:t>
            </a:r>
            <a:r>
              <a:rPr lang="en-US" sz="2000" i="1" dirty="0" smtClean="0"/>
              <a:t>“glide reflection”</a:t>
            </a:r>
          </a:p>
          <a:p>
            <a:r>
              <a:rPr lang="en-US" sz="2000" i="1" dirty="0"/>
              <a:t>	</a:t>
            </a:r>
            <a:r>
              <a:rPr lang="en-US" sz="2000" i="1" dirty="0" smtClean="0"/>
              <a:t>“rigid motion”</a:t>
            </a:r>
            <a:endParaRPr 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3566737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Precise definitions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65759" y="998787"/>
            <a:ext cx="78101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How should we precisely define “bounded” and “unbounded”?</a:t>
            </a:r>
          </a:p>
        </p:txBody>
      </p:sp>
      <p:pic>
        <p:nvPicPr>
          <p:cNvPr id="4" name="Picture 2" descr="C:\Users\ktapp\Desktop\Symmetry Book\Symmetry Book Images\Chapter 1 and Intro\throwing_star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752599"/>
            <a:ext cx="1173658" cy="1173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2809" y="2032042"/>
            <a:ext cx="1771035" cy="61477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3223294"/>
            <a:ext cx="1508989" cy="899402"/>
          </a:xfrm>
          <a:prstGeom prst="rect">
            <a:avLst/>
          </a:prstGeom>
        </p:spPr>
      </p:pic>
      <p:sp>
        <p:nvSpPr>
          <p:cNvPr id="7" name="Regular Pentagon 6"/>
          <p:cNvSpPr/>
          <p:nvPr/>
        </p:nvSpPr>
        <p:spPr>
          <a:xfrm>
            <a:off x="1828800" y="3080523"/>
            <a:ext cx="1034143" cy="1011315"/>
          </a:xfrm>
          <a:prstGeom prst="pentago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9715" y="1677758"/>
            <a:ext cx="3836195" cy="10462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Right Arrow 8"/>
          <p:cNvSpPr/>
          <p:nvPr/>
        </p:nvSpPr>
        <p:spPr>
          <a:xfrm>
            <a:off x="8159297" y="4095219"/>
            <a:ext cx="317975" cy="160291"/>
          </a:xfrm>
          <a:prstGeom prst="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6069" y="3223294"/>
            <a:ext cx="2593228" cy="188598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1" name="Right Arrow 10"/>
          <p:cNvSpPr/>
          <p:nvPr/>
        </p:nvSpPr>
        <p:spPr>
          <a:xfrm rot="10800000">
            <a:off x="5229230" y="4114040"/>
            <a:ext cx="317975" cy="135666"/>
          </a:xfrm>
          <a:prstGeom prst="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/>
          <p:cNvSpPr/>
          <p:nvPr/>
        </p:nvSpPr>
        <p:spPr>
          <a:xfrm rot="16200000">
            <a:off x="6706613" y="2985581"/>
            <a:ext cx="312141" cy="163285"/>
          </a:xfrm>
          <a:prstGeom prst="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/>
        </p:nvSpPr>
        <p:spPr>
          <a:xfrm rot="5400000">
            <a:off x="6754821" y="5183704"/>
            <a:ext cx="312139" cy="163287"/>
          </a:xfrm>
          <a:prstGeom prst="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/>
          <p:cNvSpPr/>
          <p:nvPr/>
        </p:nvSpPr>
        <p:spPr>
          <a:xfrm rot="10800000">
            <a:off x="4210793" y="2145354"/>
            <a:ext cx="317975" cy="135666"/>
          </a:xfrm>
          <a:prstGeom prst="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/>
          <p:cNvSpPr/>
          <p:nvPr/>
        </p:nvSpPr>
        <p:spPr>
          <a:xfrm>
            <a:off x="8375910" y="2120729"/>
            <a:ext cx="317975" cy="160291"/>
          </a:xfrm>
          <a:prstGeom prst="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619116" y="4419600"/>
            <a:ext cx="1726755" cy="52322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800" b="1" dirty="0" smtClean="0"/>
              <a:t>BOUNDED</a:t>
            </a:r>
            <a:endParaRPr lang="en-US" sz="2800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5682022" y="5715000"/>
            <a:ext cx="2198038" cy="52322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800" b="1" dirty="0" smtClean="0"/>
              <a:t>UNBOUNDED</a:t>
            </a:r>
            <a:endParaRPr lang="en-US" sz="2800" b="1" dirty="0"/>
          </a:p>
        </p:txBody>
      </p:sp>
      <p:cxnSp>
        <p:nvCxnSpPr>
          <p:cNvPr id="19" name="Straight Connector 18"/>
          <p:cNvCxnSpPr/>
          <p:nvPr/>
        </p:nvCxnSpPr>
        <p:spPr>
          <a:xfrm>
            <a:off x="3733800" y="1752599"/>
            <a:ext cx="76200" cy="4800601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1032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Precise definitions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85800" y="1295400"/>
            <a:ext cx="8153400" cy="64633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b="1" dirty="0"/>
              <a:t>DEFINITION</a:t>
            </a:r>
            <a:r>
              <a:rPr lang="en-US" dirty="0"/>
              <a:t>: An object in the plane is called </a:t>
            </a:r>
            <a:r>
              <a:rPr lang="en-US" u="sng" dirty="0"/>
              <a:t>bounded</a:t>
            </a:r>
            <a:r>
              <a:rPr lang="en-US" dirty="0"/>
              <a:t> if it is fully contained in some square in the plane.  Otherwise it is called </a:t>
            </a:r>
            <a:r>
              <a:rPr lang="en-US" u="sng" dirty="0"/>
              <a:t>unbounded</a:t>
            </a:r>
            <a:r>
              <a:rPr lang="en-US" dirty="0"/>
              <a:t>. 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12726" y="2667000"/>
            <a:ext cx="80201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(Note: If you defined “unbounded” first, you’d use end up using phrases</a:t>
            </a:r>
          </a:p>
          <a:p>
            <a:r>
              <a:rPr lang="en-US" i="1" dirty="0" smtClean="0"/>
              <a:t>like “extending indefinitely” or “extending to infinity” which is not very precise.)</a:t>
            </a:r>
            <a:endParaRPr lang="en-US" i="1" dirty="0"/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4648200" y="2057400"/>
            <a:ext cx="228600" cy="6096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7404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Precise definitions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95980" y="914400"/>
            <a:ext cx="80874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How should we define “border pattern” and “wallpaper pattern”?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98" y="3013035"/>
            <a:ext cx="3836195" cy="10462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Right Arrow 8"/>
          <p:cNvSpPr/>
          <p:nvPr/>
        </p:nvSpPr>
        <p:spPr>
          <a:xfrm>
            <a:off x="8259177" y="3512649"/>
            <a:ext cx="317975" cy="160291"/>
          </a:xfrm>
          <a:prstGeom prst="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5920" y="2593161"/>
            <a:ext cx="2593228" cy="188598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1" name="Right Arrow 10"/>
          <p:cNvSpPr/>
          <p:nvPr/>
        </p:nvSpPr>
        <p:spPr>
          <a:xfrm rot="10800000">
            <a:off x="5377945" y="3523877"/>
            <a:ext cx="317975" cy="135666"/>
          </a:xfrm>
          <a:prstGeom prst="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/>
          <p:cNvSpPr/>
          <p:nvPr/>
        </p:nvSpPr>
        <p:spPr>
          <a:xfrm rot="16200000">
            <a:off x="6869898" y="2355448"/>
            <a:ext cx="312141" cy="163285"/>
          </a:xfrm>
          <a:prstGeom prst="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/>
        </p:nvSpPr>
        <p:spPr>
          <a:xfrm rot="5400000">
            <a:off x="6866110" y="4566356"/>
            <a:ext cx="312139" cy="163287"/>
          </a:xfrm>
          <a:prstGeom prst="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/>
          <p:cNvSpPr/>
          <p:nvPr/>
        </p:nvSpPr>
        <p:spPr>
          <a:xfrm rot="10800000">
            <a:off x="63025" y="3457128"/>
            <a:ext cx="317975" cy="135666"/>
          </a:xfrm>
          <a:prstGeom prst="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/>
          <p:cNvSpPr/>
          <p:nvPr/>
        </p:nvSpPr>
        <p:spPr>
          <a:xfrm>
            <a:off x="4221740" y="3456007"/>
            <a:ext cx="317975" cy="160291"/>
          </a:xfrm>
          <a:prstGeom prst="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876271" y="4836186"/>
            <a:ext cx="2845651" cy="52322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800" b="1" dirty="0" smtClean="0"/>
              <a:t>BORDER PATTERN</a:t>
            </a:r>
            <a:endParaRPr lang="en-US" sz="2800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5184657" y="4836186"/>
            <a:ext cx="3379900" cy="52322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800" b="1" dirty="0" smtClean="0"/>
              <a:t>WALLPAPER PATTERN</a:t>
            </a:r>
            <a:endParaRPr lang="en-US" sz="2800" b="1" dirty="0"/>
          </a:p>
        </p:txBody>
      </p:sp>
      <p:cxnSp>
        <p:nvCxnSpPr>
          <p:cNvPr id="19" name="Straight Connector 18"/>
          <p:cNvCxnSpPr/>
          <p:nvPr/>
        </p:nvCxnSpPr>
        <p:spPr>
          <a:xfrm>
            <a:off x="4648200" y="1732766"/>
            <a:ext cx="38100" cy="3677434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4239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Precise definitions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685800" y="2209800"/>
            <a:ext cx="8153400" cy="120032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b="1" dirty="0"/>
              <a:t>DEFINITION</a:t>
            </a:r>
            <a:r>
              <a:rPr lang="en-US" dirty="0"/>
              <a:t>:  An unbounded </a:t>
            </a:r>
            <a:r>
              <a:rPr lang="en-US" dirty="0" smtClean="0"/>
              <a:t>object </a:t>
            </a:r>
            <a:r>
              <a:rPr lang="en-US" dirty="0"/>
              <a:t>in the plane that has at least one translation symmetry (besides the identity) is called…</a:t>
            </a:r>
          </a:p>
          <a:p>
            <a:r>
              <a:rPr lang="en-US" dirty="0"/>
              <a:t>...a </a:t>
            </a:r>
            <a:r>
              <a:rPr lang="en-US" u="sng" dirty="0"/>
              <a:t>border pattern</a:t>
            </a:r>
            <a:r>
              <a:rPr lang="en-US" dirty="0"/>
              <a:t> if all its translations are parallel to a single line.</a:t>
            </a:r>
          </a:p>
          <a:p>
            <a:r>
              <a:rPr lang="en-US" dirty="0"/>
              <a:t>…a </a:t>
            </a:r>
            <a:r>
              <a:rPr lang="en-US" u="sng" dirty="0"/>
              <a:t>wallpaper pattern</a:t>
            </a:r>
            <a:r>
              <a:rPr lang="en-US" dirty="0"/>
              <a:t> otherwise.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17583" y="3886200"/>
            <a:ext cx="81740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(Note: Border and wallpaper patterns are defined here in terms of the types of </a:t>
            </a:r>
          </a:p>
          <a:p>
            <a:r>
              <a:rPr lang="en-US" i="1" dirty="0" smtClean="0"/>
              <a:t>symmetries they have, not in terms of what they look like.)</a:t>
            </a:r>
            <a:endParaRPr lang="en-US" i="1" dirty="0"/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4871490" y="3408117"/>
            <a:ext cx="114300" cy="47808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pic>
        <p:nvPicPr>
          <p:cNvPr id="17" name="Picture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821" y="4818316"/>
            <a:ext cx="3836195" cy="10462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0" y="4648200"/>
            <a:ext cx="2593228" cy="188598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16467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Precise definitions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85800" y="1295400"/>
            <a:ext cx="8153400" cy="64633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b="1" dirty="0"/>
              <a:t>DEFINITION</a:t>
            </a:r>
            <a:r>
              <a:rPr lang="en-US" dirty="0"/>
              <a:t>: An object in the plane is called </a:t>
            </a:r>
            <a:r>
              <a:rPr lang="en-US" u="sng" dirty="0"/>
              <a:t>bounded</a:t>
            </a:r>
            <a:r>
              <a:rPr lang="en-US" dirty="0"/>
              <a:t> if it is fully contained in some square in the plane.  Otherwise it is called </a:t>
            </a:r>
            <a:r>
              <a:rPr lang="en-US" u="sng" dirty="0"/>
              <a:t>unbounded</a:t>
            </a:r>
            <a:r>
              <a:rPr lang="en-US" dirty="0"/>
              <a:t>. 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17583" y="3886200"/>
            <a:ext cx="81740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(Note: Border and wallpaper patterns are defined here in terms of the types of </a:t>
            </a:r>
          </a:p>
          <a:p>
            <a:r>
              <a:rPr lang="en-US" i="1" dirty="0" smtClean="0"/>
              <a:t>symmetries they have, not in terms of what they look like.)</a:t>
            </a:r>
            <a:endParaRPr lang="en-US" i="1" dirty="0"/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4871490" y="3408117"/>
            <a:ext cx="114300" cy="47808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pic>
        <p:nvPicPr>
          <p:cNvPr id="17" name="Picture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821" y="4818316"/>
            <a:ext cx="3836195" cy="10462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0" y="4648200"/>
            <a:ext cx="2593228" cy="188598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" name="Rectangle 8"/>
          <p:cNvSpPr/>
          <p:nvPr/>
        </p:nvSpPr>
        <p:spPr>
          <a:xfrm>
            <a:off x="685800" y="2209800"/>
            <a:ext cx="8153400" cy="120032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b="1" dirty="0"/>
              <a:t>DEFINITION</a:t>
            </a:r>
            <a:r>
              <a:rPr lang="en-US" dirty="0"/>
              <a:t>:  An unbounded </a:t>
            </a:r>
            <a:r>
              <a:rPr lang="en-US" dirty="0" smtClean="0"/>
              <a:t>object </a:t>
            </a:r>
            <a:r>
              <a:rPr lang="en-US" dirty="0"/>
              <a:t>in the plane that has at least one translation symmetry (besides the identity) is called…</a:t>
            </a:r>
          </a:p>
          <a:p>
            <a:r>
              <a:rPr lang="en-US" dirty="0"/>
              <a:t>...a </a:t>
            </a:r>
            <a:r>
              <a:rPr lang="en-US" u="sng" dirty="0"/>
              <a:t>border pattern</a:t>
            </a:r>
            <a:r>
              <a:rPr lang="en-US" dirty="0"/>
              <a:t> if all its translations are parallel to a single line.</a:t>
            </a:r>
          </a:p>
          <a:p>
            <a:r>
              <a:rPr lang="en-US" dirty="0"/>
              <a:t>…a </a:t>
            </a:r>
            <a:r>
              <a:rPr lang="en-US" u="sng" dirty="0"/>
              <a:t>wallpaper pattern</a:t>
            </a:r>
            <a:r>
              <a:rPr lang="en-US" dirty="0"/>
              <a:t> otherwise.</a:t>
            </a:r>
          </a:p>
        </p:txBody>
      </p:sp>
    </p:spTree>
    <p:extLst>
      <p:ext uri="{BB962C8B-B14F-4D97-AF65-F5344CB8AC3E}">
        <p14:creationId xmlns:p14="http://schemas.microsoft.com/office/powerpoint/2010/main" val="955032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219200" y="2362200"/>
            <a:ext cx="7086600" cy="1069975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Ch. 1: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Introduction to Symmetry!</a:t>
            </a:r>
          </a:p>
        </p:txBody>
      </p:sp>
      <p:pic>
        <p:nvPicPr>
          <p:cNvPr id="4" name="Picture 3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646" b="41320"/>
          <a:stretch/>
        </p:blipFill>
        <p:spPr bwMode="auto">
          <a:xfrm>
            <a:off x="1309004" y="3352800"/>
            <a:ext cx="7864813" cy="8382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045165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Precise definitions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85800" y="1295400"/>
            <a:ext cx="8153400" cy="64633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b="1" dirty="0"/>
              <a:t>DEFINITION</a:t>
            </a:r>
            <a:r>
              <a:rPr lang="en-US" dirty="0"/>
              <a:t>: An object in the plane is called </a:t>
            </a:r>
            <a:r>
              <a:rPr lang="en-US" u="sng" dirty="0"/>
              <a:t>bounded</a:t>
            </a:r>
            <a:r>
              <a:rPr lang="en-US" dirty="0"/>
              <a:t> if it is fully contained in some square in the plane.  Otherwise it is called </a:t>
            </a:r>
            <a:r>
              <a:rPr lang="en-US" u="sng" dirty="0"/>
              <a:t>unbounded</a:t>
            </a:r>
            <a:r>
              <a:rPr lang="en-US" dirty="0"/>
              <a:t>.  </a:t>
            </a:r>
          </a:p>
        </p:txBody>
      </p:sp>
      <p:sp>
        <p:nvSpPr>
          <p:cNvPr id="8" name="Rectangle 7"/>
          <p:cNvSpPr/>
          <p:nvPr/>
        </p:nvSpPr>
        <p:spPr>
          <a:xfrm>
            <a:off x="666750" y="3733800"/>
            <a:ext cx="8191500" cy="92333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b="1" dirty="0"/>
              <a:t>DEFINITION</a:t>
            </a:r>
            <a:r>
              <a:rPr lang="en-US" dirty="0"/>
              <a:t>: A </a:t>
            </a:r>
            <a:r>
              <a:rPr lang="en-US" u="sng" dirty="0"/>
              <a:t>glide-reflection</a:t>
            </a:r>
            <a:r>
              <a:rPr lang="en-US" dirty="0"/>
              <a:t> means the result of performing a translation (other than the identity) followed by a reflection over a line that is parallel to the direction of the translation.</a:t>
            </a:r>
          </a:p>
        </p:txBody>
      </p:sp>
      <p:pic>
        <p:nvPicPr>
          <p:cNvPr id="1026" name="Picture 2" descr="C:\Users\ktapp\Desktop\Symmetry Book\Symmetry Book Images\Chapter 1 and Intro\glide_reflect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4800599"/>
            <a:ext cx="3200400" cy="1971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300592" y="5601770"/>
            <a:ext cx="45576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(The other order would be the same thing.)</a:t>
            </a:r>
            <a:endParaRPr lang="en-US" i="1" dirty="0"/>
          </a:p>
        </p:txBody>
      </p:sp>
      <p:sp>
        <p:nvSpPr>
          <p:cNvPr id="9" name="Rectangle 8"/>
          <p:cNvSpPr/>
          <p:nvPr/>
        </p:nvSpPr>
        <p:spPr>
          <a:xfrm>
            <a:off x="685800" y="2209800"/>
            <a:ext cx="8153400" cy="120032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b="1" dirty="0"/>
              <a:t>DEFINITION</a:t>
            </a:r>
            <a:r>
              <a:rPr lang="en-US" dirty="0"/>
              <a:t>:  An unbounded </a:t>
            </a:r>
            <a:r>
              <a:rPr lang="en-US" dirty="0" smtClean="0"/>
              <a:t>object </a:t>
            </a:r>
            <a:r>
              <a:rPr lang="en-US" dirty="0"/>
              <a:t>in the plane that has at least one translation symmetry (besides the identity) is called…</a:t>
            </a:r>
          </a:p>
          <a:p>
            <a:r>
              <a:rPr lang="en-US" dirty="0"/>
              <a:t>...a </a:t>
            </a:r>
            <a:r>
              <a:rPr lang="en-US" u="sng" dirty="0"/>
              <a:t>border pattern</a:t>
            </a:r>
            <a:r>
              <a:rPr lang="en-US" dirty="0"/>
              <a:t> if all its translations are parallel to a single line.</a:t>
            </a:r>
          </a:p>
          <a:p>
            <a:r>
              <a:rPr lang="en-US" dirty="0"/>
              <a:t>…a </a:t>
            </a:r>
            <a:r>
              <a:rPr lang="en-US" u="sng" dirty="0"/>
              <a:t>wallpaper pattern</a:t>
            </a:r>
            <a:r>
              <a:rPr lang="en-US" dirty="0"/>
              <a:t> otherwise.</a:t>
            </a:r>
          </a:p>
        </p:txBody>
      </p:sp>
    </p:spTree>
    <p:extLst>
      <p:ext uri="{BB962C8B-B14F-4D97-AF65-F5344CB8AC3E}">
        <p14:creationId xmlns:p14="http://schemas.microsoft.com/office/powerpoint/2010/main" val="955032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Precise definitions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85800" y="1295400"/>
            <a:ext cx="8153400" cy="64633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b="1" dirty="0"/>
              <a:t>DEFINITION</a:t>
            </a:r>
            <a:r>
              <a:rPr lang="en-US" dirty="0"/>
              <a:t>: An object in the plane is called </a:t>
            </a:r>
            <a:r>
              <a:rPr lang="en-US" u="sng" dirty="0"/>
              <a:t>bounded</a:t>
            </a:r>
            <a:r>
              <a:rPr lang="en-US" dirty="0"/>
              <a:t> if it is fully contained in some square in the plane.  Otherwise it is called </a:t>
            </a:r>
            <a:r>
              <a:rPr lang="en-US" u="sng" dirty="0"/>
              <a:t>unbounded</a:t>
            </a:r>
            <a:r>
              <a:rPr lang="en-US" dirty="0"/>
              <a:t>.  </a:t>
            </a:r>
          </a:p>
        </p:txBody>
      </p:sp>
      <p:sp>
        <p:nvSpPr>
          <p:cNvPr id="8" name="Rectangle 7"/>
          <p:cNvSpPr/>
          <p:nvPr/>
        </p:nvSpPr>
        <p:spPr>
          <a:xfrm>
            <a:off x="666750" y="3733800"/>
            <a:ext cx="8191500" cy="92333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b="1" dirty="0"/>
              <a:t>DEFINITION</a:t>
            </a:r>
            <a:r>
              <a:rPr lang="en-US" dirty="0"/>
              <a:t>: A </a:t>
            </a:r>
            <a:r>
              <a:rPr lang="en-US" u="sng" dirty="0"/>
              <a:t>glide-reflection</a:t>
            </a:r>
            <a:r>
              <a:rPr lang="en-US" dirty="0"/>
              <a:t> means the result of performing a translation (other than the identity) followed by a reflection over a line that is parallel to the direction of the translation.</a:t>
            </a:r>
          </a:p>
        </p:txBody>
      </p:sp>
      <p:sp>
        <p:nvSpPr>
          <p:cNvPr id="9" name="Rectangle 8"/>
          <p:cNvSpPr/>
          <p:nvPr/>
        </p:nvSpPr>
        <p:spPr>
          <a:xfrm>
            <a:off x="641350" y="4952999"/>
            <a:ext cx="8197850" cy="64633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b="1" dirty="0"/>
              <a:t>DEFINITON: </a:t>
            </a:r>
            <a:r>
              <a:rPr lang="en-US" dirty="0"/>
              <a:t>A </a:t>
            </a:r>
            <a:r>
              <a:rPr lang="en-US" u="sng" dirty="0"/>
              <a:t>symmetry</a:t>
            </a:r>
            <a:r>
              <a:rPr lang="en-US" dirty="0"/>
              <a:t> of an object in the plane is a </a:t>
            </a:r>
            <a:r>
              <a:rPr lang="en-US" i="1" dirty="0"/>
              <a:t>rigid motion</a:t>
            </a:r>
            <a:r>
              <a:rPr lang="en-US" dirty="0"/>
              <a:t> of the plane that leaves the object apparently unchanged.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819400" y="6324600"/>
            <a:ext cx="2819399" cy="3693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But what is a rigid motion?</a:t>
            </a:r>
            <a:endParaRPr lang="en-US" dirty="0"/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5410200" y="5276164"/>
            <a:ext cx="609600" cy="104843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685800" y="2209800"/>
            <a:ext cx="8153400" cy="120032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b="1" dirty="0"/>
              <a:t>DEFINITION</a:t>
            </a:r>
            <a:r>
              <a:rPr lang="en-US" dirty="0"/>
              <a:t>:  An unbounded </a:t>
            </a:r>
            <a:r>
              <a:rPr lang="en-US" dirty="0" smtClean="0"/>
              <a:t>object </a:t>
            </a:r>
            <a:r>
              <a:rPr lang="en-US" dirty="0"/>
              <a:t>in the plane that has at least one translation symmetry (besides the identity) is called…</a:t>
            </a:r>
          </a:p>
          <a:p>
            <a:r>
              <a:rPr lang="en-US" dirty="0"/>
              <a:t>...a </a:t>
            </a:r>
            <a:r>
              <a:rPr lang="en-US" u="sng" dirty="0"/>
              <a:t>border pattern</a:t>
            </a:r>
            <a:r>
              <a:rPr lang="en-US" dirty="0"/>
              <a:t> if all its translations are parallel to a single line.</a:t>
            </a:r>
          </a:p>
          <a:p>
            <a:r>
              <a:rPr lang="en-US" dirty="0"/>
              <a:t>…a </a:t>
            </a:r>
            <a:r>
              <a:rPr lang="en-US" u="sng" dirty="0"/>
              <a:t>wallpaper pattern</a:t>
            </a:r>
            <a:r>
              <a:rPr lang="en-US" dirty="0"/>
              <a:t> otherwise.</a:t>
            </a:r>
          </a:p>
        </p:txBody>
      </p:sp>
    </p:spTree>
    <p:extLst>
      <p:ext uri="{BB962C8B-B14F-4D97-AF65-F5344CB8AC3E}">
        <p14:creationId xmlns:p14="http://schemas.microsoft.com/office/powerpoint/2010/main" val="955032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What is a rigid motion?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3200400"/>
            <a:ext cx="4495800" cy="29915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ight Arrow 4"/>
          <p:cNvSpPr/>
          <p:nvPr/>
        </p:nvSpPr>
        <p:spPr>
          <a:xfrm>
            <a:off x="7162800" y="4597996"/>
            <a:ext cx="382304" cy="196321"/>
          </a:xfrm>
          <a:prstGeom prst="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Arrow 5"/>
          <p:cNvSpPr/>
          <p:nvPr/>
        </p:nvSpPr>
        <p:spPr>
          <a:xfrm rot="10800000">
            <a:off x="1752600" y="4638306"/>
            <a:ext cx="382304" cy="166161"/>
          </a:xfrm>
          <a:prstGeom prst="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 rot="16200000">
            <a:off x="4501813" y="2721848"/>
            <a:ext cx="382304" cy="196321"/>
          </a:xfrm>
          <a:prstGeom prst="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 rot="5400000">
            <a:off x="4501812" y="6366286"/>
            <a:ext cx="382304" cy="196321"/>
          </a:xfrm>
          <a:prstGeom prst="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304800" y="1371600"/>
            <a:ext cx="85120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INTUITIVELY</a:t>
            </a:r>
            <a:r>
              <a:rPr lang="en-US" dirty="0" smtClean="0"/>
              <a:t>: visualize “the plane” as an infinite glass wall.  A rigid motion means</a:t>
            </a:r>
          </a:p>
          <a:p>
            <a:r>
              <a:rPr lang="en-US" dirty="0" smtClean="0"/>
              <a:t>a moving/repositioning of the glass wall, like a rotation, translation or flip. </a:t>
            </a:r>
          </a:p>
          <a:p>
            <a:r>
              <a:rPr lang="en-US" dirty="0"/>
              <a:t>i</a:t>
            </a:r>
            <a:r>
              <a:rPr lang="en-US" dirty="0" smtClean="0"/>
              <a:t>t may NOT break, bend, stretch, compress or otherwise</a:t>
            </a:r>
          </a:p>
          <a:p>
            <a:r>
              <a:rPr lang="en-US" dirty="0" smtClean="0"/>
              <a:t>distort distances on the glass wall (you can’t use a glass cutter or a blow torch).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3345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What is a rigid motion?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13267" y="2743200"/>
            <a:ext cx="79990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KEY POINT</a:t>
            </a:r>
            <a:r>
              <a:rPr lang="en-US" dirty="0" smtClean="0"/>
              <a:t>: The distance between any pair of points is the same before and</a:t>
            </a:r>
          </a:p>
          <a:p>
            <a:r>
              <a:rPr lang="en-US" dirty="0"/>
              <a:t>a</a:t>
            </a:r>
            <a:r>
              <a:rPr lang="en-US" dirty="0" smtClean="0"/>
              <a:t>fter the rigid motion is applied.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3276600"/>
            <a:ext cx="3981449" cy="289559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990600" y="3429000"/>
            <a:ext cx="3023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(that’s why it’s called “rigid”)</a:t>
            </a:r>
            <a:endParaRPr lang="en-US" i="1" dirty="0"/>
          </a:p>
        </p:txBody>
      </p:sp>
      <p:sp>
        <p:nvSpPr>
          <p:cNvPr id="7" name="TextBox 6"/>
          <p:cNvSpPr txBox="1"/>
          <p:nvPr/>
        </p:nvSpPr>
        <p:spPr>
          <a:xfrm>
            <a:off x="304800" y="1371600"/>
            <a:ext cx="85120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INTUITIVELY</a:t>
            </a:r>
            <a:r>
              <a:rPr lang="en-US" dirty="0" smtClean="0"/>
              <a:t>: visualize “the plane” as an infinite glass wall.  A rigid motion means</a:t>
            </a:r>
          </a:p>
          <a:p>
            <a:r>
              <a:rPr lang="en-US" dirty="0" smtClean="0"/>
              <a:t>a moving/repositioning of the glass wall, like a rotation, translation or flip. </a:t>
            </a:r>
          </a:p>
          <a:p>
            <a:r>
              <a:rPr lang="en-US" dirty="0"/>
              <a:t>i</a:t>
            </a:r>
            <a:r>
              <a:rPr lang="en-US" dirty="0" smtClean="0"/>
              <a:t>t may NOT break, bend, stretch, compress or otherwise</a:t>
            </a:r>
          </a:p>
          <a:p>
            <a:r>
              <a:rPr lang="en-US" dirty="0" smtClean="0"/>
              <a:t>distort distances on the glass wall (you can’t use a glass cutter or a blow torch).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7670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What is a rigid motion?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04800" y="1371600"/>
            <a:ext cx="85120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INTUITIVELY</a:t>
            </a:r>
            <a:r>
              <a:rPr lang="en-US" dirty="0" smtClean="0"/>
              <a:t>: visualize “the plane” as an infinite glass wall.  A rigid motion means</a:t>
            </a:r>
          </a:p>
          <a:p>
            <a:r>
              <a:rPr lang="en-US" dirty="0" smtClean="0"/>
              <a:t>a moving/repositioning of the glass wall, like a rotation, translation or flip. </a:t>
            </a:r>
          </a:p>
          <a:p>
            <a:r>
              <a:rPr lang="en-US" dirty="0"/>
              <a:t>i</a:t>
            </a:r>
            <a:r>
              <a:rPr lang="en-US" dirty="0" smtClean="0"/>
              <a:t>t may NOT break, bend, stretch, compress or otherwise</a:t>
            </a:r>
          </a:p>
          <a:p>
            <a:r>
              <a:rPr lang="en-US" dirty="0" smtClean="0"/>
              <a:t>distort distances on the glass wall (you can’t use a glass cutter or a blow torch). 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13267" y="2743200"/>
            <a:ext cx="79990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KEY POINT</a:t>
            </a:r>
            <a:r>
              <a:rPr lang="en-US" dirty="0" smtClean="0"/>
              <a:t>: The distance between any pair of points is the same before and</a:t>
            </a:r>
          </a:p>
          <a:p>
            <a:r>
              <a:rPr lang="en-US" dirty="0"/>
              <a:t>a</a:t>
            </a:r>
            <a:r>
              <a:rPr lang="en-US" dirty="0" smtClean="0"/>
              <a:t>fter the rigid motion is applied.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13267" y="3553262"/>
            <a:ext cx="85202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KEY POINT</a:t>
            </a:r>
            <a:r>
              <a:rPr lang="en-US" dirty="0" smtClean="0"/>
              <a:t>: Only the final effect of the rigid motion matters. </a:t>
            </a:r>
          </a:p>
          <a:p>
            <a:r>
              <a:rPr lang="en-US" dirty="0"/>
              <a:t>f</a:t>
            </a:r>
            <a:r>
              <a:rPr lang="en-US" dirty="0" smtClean="0"/>
              <a:t>or example, a rotation by 90 degrees is the same as a rotation by 90+360 = 450 </a:t>
            </a:r>
          </a:p>
          <a:p>
            <a:r>
              <a:rPr lang="en-US" dirty="0" smtClean="0"/>
              <a:t>degrees about the same point.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2611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What is a rigid motion?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04800" y="1371600"/>
            <a:ext cx="85120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INTUITIVELY</a:t>
            </a:r>
            <a:r>
              <a:rPr lang="en-US" dirty="0" smtClean="0"/>
              <a:t>: visualize “the plane” as an infinite glass wall.  A rigid motion means</a:t>
            </a:r>
          </a:p>
          <a:p>
            <a:r>
              <a:rPr lang="en-US" dirty="0" smtClean="0"/>
              <a:t>a moving/repositioning of the glass wall, like a rotation, translation or flip. </a:t>
            </a:r>
          </a:p>
          <a:p>
            <a:r>
              <a:rPr lang="en-US" dirty="0"/>
              <a:t>i</a:t>
            </a:r>
            <a:r>
              <a:rPr lang="en-US" dirty="0" smtClean="0"/>
              <a:t>t may NOT break, bend, stretch, compress or otherwise</a:t>
            </a:r>
          </a:p>
          <a:p>
            <a:r>
              <a:rPr lang="en-US" dirty="0" smtClean="0"/>
              <a:t>distort distances on the glass wall (you can’t use a glass cutter or a blow torch). 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13267" y="2743200"/>
            <a:ext cx="79990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KEY POINT</a:t>
            </a:r>
            <a:r>
              <a:rPr lang="en-US" dirty="0" smtClean="0"/>
              <a:t>: The distance between any pair of points is the same before and</a:t>
            </a:r>
          </a:p>
          <a:p>
            <a:r>
              <a:rPr lang="en-US" dirty="0"/>
              <a:t>a</a:t>
            </a:r>
            <a:r>
              <a:rPr lang="en-US" dirty="0" smtClean="0"/>
              <a:t>fter the rigid motion is applied.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13267" y="3553262"/>
            <a:ext cx="85202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KEY POINT</a:t>
            </a:r>
            <a:r>
              <a:rPr lang="en-US" dirty="0" smtClean="0"/>
              <a:t>: Only the final effect of the rigid motion matters. </a:t>
            </a:r>
          </a:p>
          <a:p>
            <a:r>
              <a:rPr lang="en-US" dirty="0"/>
              <a:t>f</a:t>
            </a:r>
            <a:r>
              <a:rPr lang="en-US" dirty="0" smtClean="0"/>
              <a:t>or example, a rotation by 90 degrees is the same as a rotation by 90+360 = 450 </a:t>
            </a:r>
          </a:p>
          <a:p>
            <a:r>
              <a:rPr lang="en-US" dirty="0" smtClean="0"/>
              <a:t>degrees about the same point. Here is another example: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476592"/>
            <a:ext cx="3064886" cy="222900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599" y="4476592"/>
            <a:ext cx="3064886" cy="222900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12" name="Straight Arrow Connector 11"/>
          <p:cNvCxnSpPr/>
          <p:nvPr/>
        </p:nvCxnSpPr>
        <p:spPr>
          <a:xfrm>
            <a:off x="4724400" y="5140698"/>
            <a:ext cx="685800" cy="45039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3657600" y="5140698"/>
            <a:ext cx="609600" cy="45039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872187" y="4494367"/>
            <a:ext cx="1377300" cy="64633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The same</a:t>
            </a:r>
          </a:p>
          <a:p>
            <a:r>
              <a:rPr lang="en-US" dirty="0"/>
              <a:t>r</a:t>
            </a:r>
            <a:r>
              <a:rPr lang="en-US" dirty="0" smtClean="0"/>
              <a:t>igid motion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2611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What is a rigid motion?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04800" y="1371600"/>
            <a:ext cx="85120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INTUITIVELY</a:t>
            </a:r>
            <a:r>
              <a:rPr lang="en-US" dirty="0" smtClean="0"/>
              <a:t>: visualize “the plane” as an infinite glass wall.  A rigid motion means</a:t>
            </a:r>
          </a:p>
          <a:p>
            <a:r>
              <a:rPr lang="en-US" dirty="0" smtClean="0"/>
              <a:t>a moving/repositioning of the glass wall, like a rotation, translation or flip. </a:t>
            </a:r>
          </a:p>
          <a:p>
            <a:r>
              <a:rPr lang="en-US" dirty="0"/>
              <a:t>i</a:t>
            </a:r>
            <a:r>
              <a:rPr lang="en-US" dirty="0" smtClean="0"/>
              <a:t>t may NOT break, bend, stretch, compress or otherwise</a:t>
            </a:r>
          </a:p>
          <a:p>
            <a:r>
              <a:rPr lang="en-US" dirty="0" smtClean="0"/>
              <a:t>distort distances on the glass wall (you can’t use a glass cutter or a blow torch). 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13267" y="2743200"/>
            <a:ext cx="79990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KEY POINT</a:t>
            </a:r>
            <a:r>
              <a:rPr lang="en-US" dirty="0" smtClean="0"/>
              <a:t>: The distance between any pair of points is the same before and</a:t>
            </a:r>
          </a:p>
          <a:p>
            <a:r>
              <a:rPr lang="en-US" dirty="0"/>
              <a:t>a</a:t>
            </a:r>
            <a:r>
              <a:rPr lang="en-US" dirty="0" smtClean="0"/>
              <a:t>fter the rigid motion is applied.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13267" y="3553262"/>
            <a:ext cx="85202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KEY POINT</a:t>
            </a:r>
            <a:r>
              <a:rPr lang="en-US" dirty="0" smtClean="0"/>
              <a:t>: Only the final effect of the rigid motion matters. </a:t>
            </a:r>
          </a:p>
          <a:p>
            <a:r>
              <a:rPr lang="en-US" dirty="0"/>
              <a:t>f</a:t>
            </a:r>
            <a:r>
              <a:rPr lang="en-US" dirty="0" smtClean="0"/>
              <a:t>or example, a rotation by 90 degrees is the same as a rotation by 90+360 = 450 </a:t>
            </a:r>
          </a:p>
          <a:p>
            <a:r>
              <a:rPr lang="en-US" dirty="0" smtClean="0"/>
              <a:t>degrees about the same point. 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38667" y="4572000"/>
            <a:ext cx="86188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KEY POINT</a:t>
            </a:r>
            <a:r>
              <a:rPr lang="en-US" dirty="0" smtClean="0"/>
              <a:t>: A rigid motion is always a motion of the whole plane (the whole glass </a:t>
            </a:r>
          </a:p>
          <a:p>
            <a:r>
              <a:rPr lang="en-US" dirty="0" smtClean="0"/>
              <a:t>wall); one may then ask whether it is a symmetry of any object in the plane.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4532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What is a rigid motion?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04800" y="1371600"/>
            <a:ext cx="6370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INTUITIVELY</a:t>
            </a:r>
            <a:r>
              <a:rPr lang="en-US" dirty="0" smtClean="0"/>
              <a:t>: visualize “</a:t>
            </a:r>
            <a:r>
              <a:rPr lang="en-US" u="sng" dirty="0" smtClean="0"/>
              <a:t>the plane</a:t>
            </a:r>
            <a:r>
              <a:rPr lang="en-US" dirty="0" smtClean="0"/>
              <a:t>” as an infinite glass wall.  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048000" y="2133600"/>
            <a:ext cx="4819204" cy="64633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Really </a:t>
            </a:r>
            <a:r>
              <a:rPr lang="en-US" u="sng" dirty="0" smtClean="0"/>
              <a:t>the plane</a:t>
            </a:r>
            <a:r>
              <a:rPr lang="en-US" dirty="0" smtClean="0"/>
              <a:t> means </a:t>
            </a:r>
            <a:r>
              <a:rPr lang="en-US" u="sng" dirty="0" smtClean="0"/>
              <a:t>the </a:t>
            </a:r>
            <a:r>
              <a:rPr lang="en-US" u="sng" dirty="0" err="1" smtClean="0"/>
              <a:t>xy</a:t>
            </a:r>
            <a:r>
              <a:rPr lang="en-US" u="sng" dirty="0" smtClean="0"/>
              <a:t>-plane</a:t>
            </a:r>
            <a:r>
              <a:rPr lang="en-US" dirty="0" smtClean="0"/>
              <a:t> – that is,</a:t>
            </a:r>
          </a:p>
          <a:p>
            <a:r>
              <a:rPr lang="en-US" dirty="0"/>
              <a:t> </a:t>
            </a:r>
            <a:r>
              <a:rPr lang="en-US" dirty="0" smtClean="0"/>
              <a:t>the set of all ordered pairs (</a:t>
            </a:r>
            <a:r>
              <a:rPr lang="en-US" dirty="0" err="1" smtClean="0"/>
              <a:t>x,y</a:t>
            </a:r>
            <a:r>
              <a:rPr lang="en-US" dirty="0" smtClean="0"/>
              <a:t>) of real numbers.</a:t>
            </a: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3276600" y="1740932"/>
            <a:ext cx="0" cy="39266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5899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What is a rigid motion?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04800" y="1371600"/>
            <a:ext cx="6370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INTUITIVELY</a:t>
            </a:r>
            <a:r>
              <a:rPr lang="en-US" dirty="0" smtClean="0"/>
              <a:t>: visualize “</a:t>
            </a:r>
            <a:r>
              <a:rPr lang="en-US" u="sng" dirty="0" smtClean="0"/>
              <a:t>the plane</a:t>
            </a:r>
            <a:r>
              <a:rPr lang="en-US" dirty="0" smtClean="0"/>
              <a:t>” as an infinite glass wall.  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048000" y="2133600"/>
            <a:ext cx="4819204" cy="64633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Really </a:t>
            </a:r>
            <a:r>
              <a:rPr lang="en-US" u="sng" dirty="0" smtClean="0"/>
              <a:t>the plane</a:t>
            </a:r>
            <a:r>
              <a:rPr lang="en-US" dirty="0" smtClean="0"/>
              <a:t> means </a:t>
            </a:r>
            <a:r>
              <a:rPr lang="en-US" u="sng" dirty="0" smtClean="0"/>
              <a:t>the </a:t>
            </a:r>
            <a:r>
              <a:rPr lang="en-US" u="sng" dirty="0" err="1" smtClean="0"/>
              <a:t>xy</a:t>
            </a:r>
            <a:r>
              <a:rPr lang="en-US" u="sng" dirty="0" smtClean="0"/>
              <a:t>-plane</a:t>
            </a:r>
            <a:r>
              <a:rPr lang="en-US" dirty="0" smtClean="0"/>
              <a:t> – that is,</a:t>
            </a:r>
          </a:p>
          <a:p>
            <a:r>
              <a:rPr lang="en-US" dirty="0"/>
              <a:t> </a:t>
            </a:r>
            <a:r>
              <a:rPr lang="en-US" dirty="0" smtClean="0"/>
              <a:t>the set of all ordered pairs (</a:t>
            </a:r>
            <a:r>
              <a:rPr lang="en-US" dirty="0" err="1" smtClean="0"/>
              <a:t>x,y</a:t>
            </a:r>
            <a:r>
              <a:rPr lang="en-US" dirty="0" smtClean="0"/>
              <a:t>) of real numbers.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050292" y="2952572"/>
            <a:ext cx="554510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When a rigid motion is applied to the plane,</a:t>
            </a:r>
          </a:p>
          <a:p>
            <a:r>
              <a:rPr lang="en-US" dirty="0"/>
              <a:t> </a:t>
            </a:r>
            <a:r>
              <a:rPr lang="en-US" dirty="0" smtClean="0"/>
              <a:t>any object in the plane moves along with the plane, </a:t>
            </a:r>
          </a:p>
          <a:p>
            <a:r>
              <a:rPr lang="en-US" dirty="0" smtClean="0"/>
              <a:t>But the </a:t>
            </a:r>
            <a:r>
              <a:rPr lang="en-US" dirty="0" err="1" smtClean="0"/>
              <a:t>xy</a:t>
            </a:r>
            <a:r>
              <a:rPr lang="en-US" dirty="0" smtClean="0"/>
              <a:t>-coordinate axes DO NOT MOVE.</a:t>
            </a: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3276600" y="1740932"/>
            <a:ext cx="0" cy="39266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0286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962399"/>
            <a:ext cx="3809998" cy="277157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What is a rigid motion?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04800" y="1371600"/>
            <a:ext cx="6370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INTUITIVELY</a:t>
            </a:r>
            <a:r>
              <a:rPr lang="en-US" dirty="0" smtClean="0"/>
              <a:t>: visualize “</a:t>
            </a:r>
            <a:r>
              <a:rPr lang="en-US" u="sng" dirty="0" smtClean="0"/>
              <a:t>the plane</a:t>
            </a:r>
            <a:r>
              <a:rPr lang="en-US" dirty="0" smtClean="0"/>
              <a:t>” as an infinite glass wall.  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048000" y="2133600"/>
            <a:ext cx="4819204" cy="64633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Really </a:t>
            </a:r>
            <a:r>
              <a:rPr lang="en-US" u="sng" dirty="0" smtClean="0"/>
              <a:t>the plane</a:t>
            </a:r>
            <a:r>
              <a:rPr lang="en-US" dirty="0" smtClean="0"/>
              <a:t> means </a:t>
            </a:r>
            <a:r>
              <a:rPr lang="en-US" u="sng" dirty="0" smtClean="0"/>
              <a:t>the </a:t>
            </a:r>
            <a:r>
              <a:rPr lang="en-US" u="sng" dirty="0" err="1" smtClean="0"/>
              <a:t>xy</a:t>
            </a:r>
            <a:r>
              <a:rPr lang="en-US" u="sng" dirty="0" smtClean="0"/>
              <a:t>-plane</a:t>
            </a:r>
            <a:r>
              <a:rPr lang="en-US" dirty="0" smtClean="0"/>
              <a:t> – that is,</a:t>
            </a:r>
          </a:p>
          <a:p>
            <a:r>
              <a:rPr lang="en-US" dirty="0"/>
              <a:t> </a:t>
            </a:r>
            <a:r>
              <a:rPr lang="en-US" dirty="0" smtClean="0"/>
              <a:t>the set of all ordered pairs (</a:t>
            </a:r>
            <a:r>
              <a:rPr lang="en-US" dirty="0" err="1" smtClean="0"/>
              <a:t>x,y</a:t>
            </a:r>
            <a:r>
              <a:rPr lang="en-US" dirty="0" smtClean="0"/>
              <a:t>) of real numbers.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050292" y="2952572"/>
            <a:ext cx="554510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When a rigid motion is applied to the plane,</a:t>
            </a:r>
          </a:p>
          <a:p>
            <a:r>
              <a:rPr lang="en-US" dirty="0"/>
              <a:t> </a:t>
            </a:r>
            <a:r>
              <a:rPr lang="en-US" dirty="0" smtClean="0"/>
              <a:t>any object in the plane moves along with the plane, </a:t>
            </a:r>
          </a:p>
          <a:p>
            <a:r>
              <a:rPr lang="en-US" dirty="0" smtClean="0"/>
              <a:t>But the </a:t>
            </a:r>
            <a:r>
              <a:rPr lang="en-US" dirty="0" err="1" smtClean="0"/>
              <a:t>xy</a:t>
            </a:r>
            <a:r>
              <a:rPr lang="en-US" dirty="0" smtClean="0"/>
              <a:t>-coordinate axes DO NOT MOVE.</a:t>
            </a: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3276600" y="1740932"/>
            <a:ext cx="0" cy="39266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5283" y="4648200"/>
            <a:ext cx="442525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Here is a translation followed by </a:t>
            </a:r>
          </a:p>
          <a:p>
            <a:r>
              <a:rPr lang="en-US" dirty="0" smtClean="0"/>
              <a:t>a rotation about the (purple) origin.  </a:t>
            </a:r>
          </a:p>
          <a:p>
            <a:r>
              <a:rPr lang="en-US" dirty="0" smtClean="0"/>
              <a:t>Notice</a:t>
            </a:r>
            <a:r>
              <a:rPr lang="en-US" dirty="0"/>
              <a:t> t</a:t>
            </a:r>
            <a:r>
              <a:rPr lang="en-US" dirty="0" smtClean="0"/>
              <a:t>hat the origin does NOT translate.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4572000" y="5715000"/>
            <a:ext cx="380999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6248400" y="3962397"/>
            <a:ext cx="0" cy="277157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8115783" y="5386864"/>
            <a:ext cx="1710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6248400" y="3875902"/>
            <a:ext cx="1710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y</a:t>
            </a:r>
            <a:endParaRPr lang="en-US" dirty="0"/>
          </a:p>
        </p:txBody>
      </p:sp>
      <p:sp>
        <p:nvSpPr>
          <p:cNvPr id="26" name="Oval 25"/>
          <p:cNvSpPr/>
          <p:nvPr/>
        </p:nvSpPr>
        <p:spPr>
          <a:xfrm>
            <a:off x="6172200" y="5628505"/>
            <a:ext cx="152400" cy="172990"/>
          </a:xfrm>
          <a:prstGeom prst="ellips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286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381000" y="228600"/>
            <a:ext cx="78486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Intuitively, why does this star look symmetric?</a:t>
            </a:r>
            <a:endParaRPr 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7650" name="Picture 2" descr="C:\Users\ktapp\Desktop\Symmetry Book\Symmetry Book Images\Chapter 1 and Intro\throwing_star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828800"/>
            <a:ext cx="2425446" cy="2425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6690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219200" y="5123765"/>
            <a:ext cx="6263702" cy="64633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b="1" dirty="0" smtClean="0"/>
              <a:t>EXAMPLE</a:t>
            </a:r>
            <a:r>
              <a:rPr lang="en-US" dirty="0" smtClean="0"/>
              <a:t>: This 72 degree rotation is a rigid motion of the plane.</a:t>
            </a:r>
          </a:p>
          <a:p>
            <a:r>
              <a:rPr lang="en-US" dirty="0" smtClean="0"/>
              <a:t>It is a symmetry of the purple pentagon, not of the other shapes.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8850" y="1134533"/>
            <a:ext cx="4610099" cy="33528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What is a rigid motion?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8697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219200" y="5123765"/>
            <a:ext cx="6584303" cy="64633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b="1" dirty="0" smtClean="0"/>
              <a:t>EXAMPLE</a:t>
            </a:r>
            <a:r>
              <a:rPr lang="en-US" dirty="0" smtClean="0"/>
              <a:t>: This reflection is a rigid motion of the plane.</a:t>
            </a:r>
          </a:p>
          <a:p>
            <a:r>
              <a:rPr lang="en-US" dirty="0" smtClean="0"/>
              <a:t>It is a symmetry of the purple pentagon, but not of the other shapes.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8850" y="1134533"/>
            <a:ext cx="4610098" cy="335279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What is a rigid motion?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7396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What is a rigid motion?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219200" y="951468"/>
            <a:ext cx="6566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Imagine how a vertical flip will affect this clock and right hand…</a:t>
            </a:r>
            <a:endParaRPr lang="en-US" dirty="0"/>
          </a:p>
        </p:txBody>
      </p:sp>
      <p:pic>
        <p:nvPicPr>
          <p:cNvPr id="4" name="clock_and_hand_0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 cstate="print"/>
          <a:stretch>
            <a:fillRect/>
          </a:stretch>
        </p:blipFill>
        <p:spPr>
          <a:xfrm>
            <a:off x="2667000" y="1524000"/>
            <a:ext cx="381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932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4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What is a rigid motion?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219200" y="951468"/>
            <a:ext cx="6566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Imagine how a vertical flip will affect this clock and right hand…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502631" y="5587999"/>
            <a:ext cx="4031769" cy="646331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It becomes a </a:t>
            </a:r>
            <a:r>
              <a:rPr lang="en-US" dirty="0" err="1" smtClean="0"/>
              <a:t>counterclock</a:t>
            </a:r>
            <a:r>
              <a:rPr lang="en-US" dirty="0" smtClean="0"/>
              <a:t>!</a:t>
            </a:r>
          </a:p>
          <a:p>
            <a:r>
              <a:rPr lang="en-US" dirty="0" smtClean="0"/>
              <a:t>(a clock that  turns counterclockwise) 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295400" y="5726499"/>
            <a:ext cx="2438400" cy="369332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It becomes a left hand! </a:t>
            </a:r>
            <a:endParaRPr lang="en-US" dirty="0"/>
          </a:p>
        </p:txBody>
      </p:sp>
      <p:pic>
        <p:nvPicPr>
          <p:cNvPr id="5" name="clock_and_hand_flip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 cstate="print"/>
          <a:stretch>
            <a:fillRect/>
          </a:stretch>
        </p:blipFill>
        <p:spPr>
          <a:xfrm>
            <a:off x="2667000" y="1524000"/>
            <a:ext cx="3810000" cy="381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9301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99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What is a rigid motion?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79400" y="1143000"/>
            <a:ext cx="8686800" cy="64633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b="1" dirty="0"/>
              <a:t>DEFINITION</a:t>
            </a:r>
            <a:r>
              <a:rPr lang="en-US" dirty="0"/>
              <a:t>: A rigid motion is called </a:t>
            </a:r>
            <a:r>
              <a:rPr lang="en-US" u="sng" dirty="0"/>
              <a:t>proper</a:t>
            </a:r>
            <a:r>
              <a:rPr lang="en-US" dirty="0"/>
              <a:t> </a:t>
            </a:r>
            <a:r>
              <a:rPr lang="en-US" dirty="0" smtClean="0"/>
              <a:t>if, after </a:t>
            </a:r>
            <a:r>
              <a:rPr lang="en-US" dirty="0"/>
              <a:t>the motion is applied, an image of a right hand still looks like a right hand </a:t>
            </a:r>
            <a:r>
              <a:rPr lang="en-US" dirty="0" smtClean="0"/>
              <a:t>(or </a:t>
            </a:r>
            <a:r>
              <a:rPr lang="en-US" u="sng" dirty="0"/>
              <a:t>improper</a:t>
            </a:r>
            <a:r>
              <a:rPr lang="en-US" dirty="0"/>
              <a:t> </a:t>
            </a:r>
            <a:r>
              <a:rPr lang="en-US" dirty="0" smtClean="0"/>
              <a:t>if it </a:t>
            </a:r>
            <a:r>
              <a:rPr lang="en-US" dirty="0"/>
              <a:t>turns a right hand into a left </a:t>
            </a:r>
            <a:r>
              <a:rPr lang="en-US" dirty="0" smtClean="0"/>
              <a:t>hand).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669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What is a rigid motion?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438400" y="3591467"/>
            <a:ext cx="3742481" cy="369332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Rotations and translations are proper.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58079" y="4383332"/>
            <a:ext cx="7329442" cy="369332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A flip is improper. A flip followed by a rotation or translation is also improper.</a:t>
            </a:r>
          </a:p>
        </p:txBody>
      </p:sp>
      <p:sp>
        <p:nvSpPr>
          <p:cNvPr id="6" name="Rectangle 5"/>
          <p:cNvSpPr/>
          <p:nvPr/>
        </p:nvSpPr>
        <p:spPr>
          <a:xfrm>
            <a:off x="279400" y="1143000"/>
            <a:ext cx="8686800" cy="64633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b="1" dirty="0"/>
              <a:t>DEFINITION</a:t>
            </a:r>
            <a:r>
              <a:rPr lang="en-US" dirty="0"/>
              <a:t>: A rigid motion is called </a:t>
            </a:r>
            <a:r>
              <a:rPr lang="en-US" u="sng" dirty="0"/>
              <a:t>proper</a:t>
            </a:r>
            <a:r>
              <a:rPr lang="en-US" dirty="0"/>
              <a:t> </a:t>
            </a:r>
            <a:r>
              <a:rPr lang="en-US" dirty="0" smtClean="0"/>
              <a:t>if, after </a:t>
            </a:r>
            <a:r>
              <a:rPr lang="en-US" dirty="0"/>
              <a:t>the motion is applied, an image of a right hand still looks like a right hand </a:t>
            </a:r>
            <a:r>
              <a:rPr lang="en-US" dirty="0" smtClean="0"/>
              <a:t>(or </a:t>
            </a:r>
            <a:r>
              <a:rPr lang="en-US" u="sng" dirty="0"/>
              <a:t>improper</a:t>
            </a:r>
            <a:r>
              <a:rPr lang="en-US" dirty="0"/>
              <a:t> </a:t>
            </a:r>
            <a:r>
              <a:rPr lang="en-US" dirty="0" smtClean="0"/>
              <a:t>if it </a:t>
            </a:r>
            <a:r>
              <a:rPr lang="en-US" dirty="0"/>
              <a:t>turns a right hand into a left </a:t>
            </a:r>
            <a:r>
              <a:rPr lang="en-US" dirty="0" smtClean="0"/>
              <a:t>hand).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3858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What is a rigid motion?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33400" y="1600200"/>
            <a:ext cx="7507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Types or rigid motions: </a:t>
            </a:r>
            <a:r>
              <a:rPr lang="en-US" dirty="0" smtClean="0">
                <a:solidFill>
                  <a:srgbClr val="FF0000"/>
                </a:solidFill>
              </a:rPr>
              <a:t>rotations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/>
                </a:solidFill>
              </a:rPr>
              <a:t>translations</a:t>
            </a:r>
            <a:r>
              <a:rPr lang="en-US" dirty="0" smtClean="0"/>
              <a:t>, </a:t>
            </a:r>
            <a:r>
              <a:rPr lang="en-US" dirty="0" smtClean="0">
                <a:solidFill>
                  <a:srgbClr val="00B050"/>
                </a:solidFill>
              </a:rPr>
              <a:t>reflections</a:t>
            </a:r>
            <a:r>
              <a:rPr lang="en-US" dirty="0" smtClean="0"/>
              <a:t>,….any others?</a:t>
            </a:r>
          </a:p>
        </p:txBody>
      </p:sp>
    </p:spTree>
    <p:extLst>
      <p:ext uri="{BB962C8B-B14F-4D97-AF65-F5344CB8AC3E}">
        <p14:creationId xmlns:p14="http://schemas.microsoft.com/office/powerpoint/2010/main" val="3373894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What is a rigid motion?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33400" y="1600200"/>
            <a:ext cx="7507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Types or rigid motions: </a:t>
            </a:r>
            <a:r>
              <a:rPr lang="en-US" dirty="0" smtClean="0">
                <a:solidFill>
                  <a:srgbClr val="FF0000"/>
                </a:solidFill>
              </a:rPr>
              <a:t>rotations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/>
                </a:solidFill>
              </a:rPr>
              <a:t>translations</a:t>
            </a:r>
            <a:r>
              <a:rPr lang="en-US" dirty="0" smtClean="0"/>
              <a:t>, </a:t>
            </a:r>
            <a:r>
              <a:rPr lang="en-US" dirty="0" smtClean="0">
                <a:solidFill>
                  <a:srgbClr val="00B050"/>
                </a:solidFill>
              </a:rPr>
              <a:t>reflections</a:t>
            </a:r>
            <a:r>
              <a:rPr lang="en-US" dirty="0" smtClean="0"/>
              <a:t>,….any others?</a:t>
            </a:r>
          </a:p>
        </p:txBody>
      </p:sp>
      <p:sp>
        <p:nvSpPr>
          <p:cNvPr id="3" name="Rectangle 2"/>
          <p:cNvSpPr/>
          <p:nvPr/>
        </p:nvSpPr>
        <p:spPr>
          <a:xfrm>
            <a:off x="457200" y="2209800"/>
            <a:ext cx="8458200" cy="147732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b="1" dirty="0"/>
              <a:t>CLASSIFICATION OF PLANE RIGID MOTIONS (VERSION 1):</a:t>
            </a:r>
            <a:endParaRPr lang="en-US" dirty="0"/>
          </a:p>
          <a:p>
            <a:r>
              <a:rPr lang="en-US" dirty="0"/>
              <a:t>Every </a:t>
            </a:r>
            <a:r>
              <a:rPr lang="en-US" u="sng" dirty="0"/>
              <a:t>proper</a:t>
            </a:r>
            <a:r>
              <a:rPr lang="en-US" dirty="0"/>
              <a:t> rigid motion of the plane is a translation, a rotation, or a rotation followed by a translation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/>
              <a:t>Every </a:t>
            </a:r>
            <a:r>
              <a:rPr lang="en-US" u="sng" dirty="0"/>
              <a:t>improper</a:t>
            </a:r>
            <a:r>
              <a:rPr lang="en-US" dirty="0"/>
              <a:t> rigid motion of the plane is a flip, or a flip followed by a translation.</a:t>
            </a:r>
          </a:p>
        </p:txBody>
      </p:sp>
    </p:spTree>
    <p:extLst>
      <p:ext uri="{BB962C8B-B14F-4D97-AF65-F5344CB8AC3E}">
        <p14:creationId xmlns:p14="http://schemas.microsoft.com/office/powerpoint/2010/main" val="72308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What is a rigid motion?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33400" y="1600200"/>
            <a:ext cx="7507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Types or rigid motions: </a:t>
            </a:r>
            <a:r>
              <a:rPr lang="en-US" dirty="0" smtClean="0">
                <a:solidFill>
                  <a:srgbClr val="FF0000"/>
                </a:solidFill>
              </a:rPr>
              <a:t>rotations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/>
                </a:solidFill>
              </a:rPr>
              <a:t>translations</a:t>
            </a:r>
            <a:r>
              <a:rPr lang="en-US" dirty="0" smtClean="0"/>
              <a:t>, </a:t>
            </a:r>
            <a:r>
              <a:rPr lang="en-US" dirty="0" smtClean="0">
                <a:solidFill>
                  <a:srgbClr val="00B050"/>
                </a:solidFill>
              </a:rPr>
              <a:t>reflections</a:t>
            </a:r>
            <a:r>
              <a:rPr lang="en-US" dirty="0" smtClean="0"/>
              <a:t>,….any others?</a:t>
            </a:r>
          </a:p>
        </p:txBody>
      </p:sp>
      <p:sp>
        <p:nvSpPr>
          <p:cNvPr id="3" name="Rectangle 2"/>
          <p:cNvSpPr/>
          <p:nvPr/>
        </p:nvSpPr>
        <p:spPr>
          <a:xfrm>
            <a:off x="457200" y="2209800"/>
            <a:ext cx="8458200" cy="147732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b="1" dirty="0"/>
              <a:t>CLASSIFICATION OF PLANE RIGID MOTIONS (VERSION 1):</a:t>
            </a:r>
            <a:endParaRPr lang="en-US" dirty="0"/>
          </a:p>
          <a:p>
            <a:r>
              <a:rPr lang="en-US" dirty="0"/>
              <a:t>Every </a:t>
            </a:r>
            <a:r>
              <a:rPr lang="en-US" u="sng" dirty="0"/>
              <a:t>proper</a:t>
            </a:r>
            <a:r>
              <a:rPr lang="en-US" dirty="0"/>
              <a:t> rigid motion of the plane is a translation, a rotation, or a rotation followed by a translation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/>
              <a:t>Every </a:t>
            </a:r>
            <a:r>
              <a:rPr lang="en-US" u="sng" dirty="0"/>
              <a:t>improper</a:t>
            </a:r>
            <a:r>
              <a:rPr lang="en-US" dirty="0"/>
              <a:t> rigid motion of the plane is a flip, or a flip followed by a translation.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33400" y="4191000"/>
            <a:ext cx="6789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For symmetries of </a:t>
            </a:r>
            <a:r>
              <a:rPr lang="en-US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bounded</a:t>
            </a:r>
            <a:r>
              <a:rPr lang="en-US" dirty="0" smtClean="0"/>
              <a:t> objects, the story might be simpler…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4751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What is a rigid motion?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33400" y="1600200"/>
            <a:ext cx="7507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Types or rigid motions: </a:t>
            </a:r>
            <a:r>
              <a:rPr lang="en-US" dirty="0" smtClean="0">
                <a:solidFill>
                  <a:srgbClr val="FF0000"/>
                </a:solidFill>
              </a:rPr>
              <a:t>rotations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/>
                </a:solidFill>
              </a:rPr>
              <a:t>translations</a:t>
            </a:r>
            <a:r>
              <a:rPr lang="en-US" dirty="0" smtClean="0"/>
              <a:t>, </a:t>
            </a:r>
            <a:r>
              <a:rPr lang="en-US" dirty="0" smtClean="0">
                <a:solidFill>
                  <a:srgbClr val="00B050"/>
                </a:solidFill>
              </a:rPr>
              <a:t>reflections</a:t>
            </a:r>
            <a:r>
              <a:rPr lang="en-US" dirty="0" smtClean="0"/>
              <a:t>,….any others?</a:t>
            </a:r>
          </a:p>
        </p:txBody>
      </p:sp>
      <p:sp>
        <p:nvSpPr>
          <p:cNvPr id="3" name="Rectangle 2"/>
          <p:cNvSpPr/>
          <p:nvPr/>
        </p:nvSpPr>
        <p:spPr>
          <a:xfrm>
            <a:off x="457200" y="2209800"/>
            <a:ext cx="8458200" cy="147732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b="1" dirty="0"/>
              <a:t>CLASSIFICATION OF PLANE RIGID MOTIONS (VERSION 1):</a:t>
            </a:r>
            <a:endParaRPr lang="en-US" dirty="0"/>
          </a:p>
          <a:p>
            <a:r>
              <a:rPr lang="en-US" dirty="0"/>
              <a:t>Every </a:t>
            </a:r>
            <a:r>
              <a:rPr lang="en-US" u="sng" dirty="0"/>
              <a:t>proper</a:t>
            </a:r>
            <a:r>
              <a:rPr lang="en-US" dirty="0"/>
              <a:t> rigid motion of the plane is a translation, a rotation, or a rotation followed by a translation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/>
              <a:t>Every </a:t>
            </a:r>
            <a:r>
              <a:rPr lang="en-US" u="sng" dirty="0"/>
              <a:t>improper</a:t>
            </a:r>
            <a:r>
              <a:rPr lang="en-US" dirty="0"/>
              <a:t> rigid motion of the plane is a flip, or a flip followed by a translation.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33400" y="4191000"/>
            <a:ext cx="6789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For symmetries of </a:t>
            </a:r>
            <a:r>
              <a:rPr lang="en-US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bounded</a:t>
            </a:r>
            <a:r>
              <a:rPr lang="en-US" dirty="0" smtClean="0"/>
              <a:t> objects, the story might be simpler…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85800" y="4876800"/>
            <a:ext cx="6890861" cy="64633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b="1" dirty="0" smtClean="0"/>
              <a:t>TRUE OR FALSE</a:t>
            </a:r>
            <a:r>
              <a:rPr lang="en-US" dirty="0" smtClean="0"/>
              <a:t>: If an object has any translation symmetries (other than</a:t>
            </a:r>
          </a:p>
          <a:p>
            <a:r>
              <a:rPr lang="en-US" dirty="0"/>
              <a:t>t</a:t>
            </a:r>
            <a:r>
              <a:rPr lang="en-US" dirty="0" smtClean="0"/>
              <a:t>he identity) then it must be an unbounded object.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1352" y="5657850"/>
            <a:ext cx="5238750" cy="1428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Right Arrow 8"/>
          <p:cNvSpPr/>
          <p:nvPr/>
        </p:nvSpPr>
        <p:spPr>
          <a:xfrm>
            <a:off x="7269202" y="6272212"/>
            <a:ext cx="762000" cy="200025"/>
          </a:xfrm>
          <a:prstGeom prst="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 rot="10800000">
            <a:off x="810752" y="6272211"/>
            <a:ext cx="762000" cy="200025"/>
          </a:xfrm>
          <a:prstGeom prst="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3477752" y="5886450"/>
            <a:ext cx="1570567" cy="0"/>
          </a:xfrm>
          <a:prstGeom prst="straightConnector1">
            <a:avLst/>
          </a:prstGeom>
          <a:ln>
            <a:solidFill>
              <a:srgbClr val="002060"/>
            </a:solidFill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242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381000" y="228600"/>
            <a:ext cx="78486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Intuitively, why does this star look symmetric?</a:t>
            </a:r>
            <a:endParaRPr 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7650" name="Picture 2" descr="C:\Users\ktapp\Desktop\Symmetry Book\Symmetry Book Images\Chapter 1 and Intro\throwing_star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828800"/>
            <a:ext cx="2425446" cy="2425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810000" y="1276290"/>
            <a:ext cx="48045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ym typeface="Wingdings" pitchFamily="2" charset="2"/>
              </a:rPr>
              <a:t> </a:t>
            </a:r>
            <a:r>
              <a:rPr lang="en-US" sz="2000" dirty="0" smtClean="0"/>
              <a:t>It looks the same from many positions</a:t>
            </a:r>
            <a:endParaRPr lang="en-US" sz="2000" dirty="0"/>
          </a:p>
        </p:txBody>
      </p:sp>
      <p:sp>
        <p:nvSpPr>
          <p:cNvPr id="3" name="Down Arrow 2"/>
          <p:cNvSpPr/>
          <p:nvPr/>
        </p:nvSpPr>
        <p:spPr>
          <a:xfrm>
            <a:off x="2065867" y="1295400"/>
            <a:ext cx="457200" cy="381000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Down Arrow 5"/>
          <p:cNvSpPr/>
          <p:nvPr/>
        </p:nvSpPr>
        <p:spPr>
          <a:xfrm rot="10800000">
            <a:off x="2050923" y="4343400"/>
            <a:ext cx="457200" cy="381000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own Arrow 6"/>
          <p:cNvSpPr/>
          <p:nvPr/>
        </p:nvSpPr>
        <p:spPr>
          <a:xfrm rot="5400000">
            <a:off x="3492247" y="2851023"/>
            <a:ext cx="457200" cy="381000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Down Arrow 7"/>
          <p:cNvSpPr/>
          <p:nvPr/>
        </p:nvSpPr>
        <p:spPr>
          <a:xfrm rot="16200000">
            <a:off x="482600" y="2851023"/>
            <a:ext cx="457200" cy="381000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52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What is a rigid motion?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33400" y="1600200"/>
            <a:ext cx="7507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Types or rigid motions: </a:t>
            </a:r>
            <a:r>
              <a:rPr lang="en-US" dirty="0" smtClean="0">
                <a:solidFill>
                  <a:srgbClr val="FF0000"/>
                </a:solidFill>
              </a:rPr>
              <a:t>rotations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/>
                </a:solidFill>
              </a:rPr>
              <a:t>translations</a:t>
            </a:r>
            <a:r>
              <a:rPr lang="en-US" dirty="0" smtClean="0"/>
              <a:t>, </a:t>
            </a:r>
            <a:r>
              <a:rPr lang="en-US" dirty="0" smtClean="0">
                <a:solidFill>
                  <a:srgbClr val="00B050"/>
                </a:solidFill>
              </a:rPr>
              <a:t>reflections</a:t>
            </a:r>
            <a:r>
              <a:rPr lang="en-US" dirty="0" smtClean="0"/>
              <a:t>,….any others?</a:t>
            </a:r>
          </a:p>
        </p:txBody>
      </p:sp>
      <p:sp>
        <p:nvSpPr>
          <p:cNvPr id="3" name="Rectangle 2"/>
          <p:cNvSpPr/>
          <p:nvPr/>
        </p:nvSpPr>
        <p:spPr>
          <a:xfrm>
            <a:off x="457200" y="2209800"/>
            <a:ext cx="8458200" cy="147732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b="1" dirty="0"/>
              <a:t>CLASSIFICATION OF PLANE RIGID MOTIONS (VERSION 1):</a:t>
            </a:r>
            <a:endParaRPr lang="en-US" dirty="0"/>
          </a:p>
          <a:p>
            <a:r>
              <a:rPr lang="en-US" dirty="0"/>
              <a:t>Every </a:t>
            </a:r>
            <a:r>
              <a:rPr lang="en-US" u="sng" dirty="0"/>
              <a:t>proper</a:t>
            </a:r>
            <a:r>
              <a:rPr lang="en-US" dirty="0"/>
              <a:t> rigid motion of the plane is a translation, a rotation, or a rotation followed by a translation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/>
              <a:t>Every </a:t>
            </a:r>
            <a:r>
              <a:rPr lang="en-US" u="sng" dirty="0"/>
              <a:t>improper</a:t>
            </a:r>
            <a:r>
              <a:rPr lang="en-US" dirty="0"/>
              <a:t> rigid motion of the plane is a flip, or a flip followed by a translation.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33400" y="4191000"/>
            <a:ext cx="6789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For symmetries of </a:t>
            </a:r>
            <a:r>
              <a:rPr lang="en-US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bounded</a:t>
            </a:r>
            <a:r>
              <a:rPr lang="en-US" dirty="0" smtClean="0"/>
              <a:t> objects, the story might be simpler…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85800" y="4876800"/>
            <a:ext cx="6890861" cy="64633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b="1" dirty="0" smtClean="0"/>
              <a:t>TRUE OR FALSE</a:t>
            </a:r>
            <a:r>
              <a:rPr lang="en-US" dirty="0" smtClean="0"/>
              <a:t>: If an object has any translation symmetries (other than</a:t>
            </a:r>
          </a:p>
          <a:p>
            <a:r>
              <a:rPr lang="en-US" dirty="0"/>
              <a:t>t</a:t>
            </a:r>
            <a:r>
              <a:rPr lang="en-US" dirty="0" smtClean="0"/>
              <a:t>he identity) then it must be an unbounded object.</a:t>
            </a:r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609600" y="4876800"/>
            <a:ext cx="762000" cy="381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863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What is a rigid motion?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33400" y="1600200"/>
            <a:ext cx="7507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Types or rigid motions: </a:t>
            </a:r>
            <a:r>
              <a:rPr lang="en-US" dirty="0" smtClean="0">
                <a:solidFill>
                  <a:srgbClr val="FF0000"/>
                </a:solidFill>
              </a:rPr>
              <a:t>rotations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/>
                </a:solidFill>
              </a:rPr>
              <a:t>translations</a:t>
            </a:r>
            <a:r>
              <a:rPr lang="en-US" dirty="0" smtClean="0"/>
              <a:t>, </a:t>
            </a:r>
            <a:r>
              <a:rPr lang="en-US" dirty="0" smtClean="0">
                <a:solidFill>
                  <a:srgbClr val="00B050"/>
                </a:solidFill>
              </a:rPr>
              <a:t>reflections</a:t>
            </a:r>
            <a:r>
              <a:rPr lang="en-US" dirty="0" smtClean="0"/>
              <a:t>,….any others?</a:t>
            </a:r>
          </a:p>
        </p:txBody>
      </p:sp>
      <p:sp>
        <p:nvSpPr>
          <p:cNvPr id="3" name="Rectangle 2"/>
          <p:cNvSpPr/>
          <p:nvPr/>
        </p:nvSpPr>
        <p:spPr>
          <a:xfrm>
            <a:off x="457200" y="2209800"/>
            <a:ext cx="8458200" cy="147732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b="1" dirty="0"/>
              <a:t>CLASSIFICATION OF PLANE RIGID MOTIONS (VERSION 1):</a:t>
            </a:r>
            <a:endParaRPr lang="en-US" dirty="0"/>
          </a:p>
          <a:p>
            <a:r>
              <a:rPr lang="en-US" dirty="0"/>
              <a:t>Every </a:t>
            </a:r>
            <a:r>
              <a:rPr lang="en-US" u="sng" dirty="0"/>
              <a:t>proper</a:t>
            </a:r>
            <a:r>
              <a:rPr lang="en-US" dirty="0"/>
              <a:t> rigid motion of the plane is a translation, a rotation, or a rotation followed by a translation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/>
              <a:t>Every </a:t>
            </a:r>
            <a:r>
              <a:rPr lang="en-US" u="sng" dirty="0"/>
              <a:t>improper</a:t>
            </a:r>
            <a:r>
              <a:rPr lang="en-US" dirty="0"/>
              <a:t> rigid motion of the plane is a flip, or a flip followed by a translation.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33400" y="4191000"/>
            <a:ext cx="6789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For symmetries of </a:t>
            </a:r>
            <a:r>
              <a:rPr lang="en-US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bounded</a:t>
            </a:r>
            <a:r>
              <a:rPr lang="en-US" dirty="0" smtClean="0"/>
              <a:t> objects, the story might be simpler…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85800" y="5791200"/>
            <a:ext cx="7663316" cy="64633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b="1" dirty="0" smtClean="0"/>
              <a:t>TRUE OR FALSE</a:t>
            </a:r>
            <a:r>
              <a:rPr lang="en-US" dirty="0" smtClean="0"/>
              <a:t>: A bounded object could never have any translation symmetries</a:t>
            </a:r>
          </a:p>
          <a:p>
            <a:r>
              <a:rPr lang="en-US" dirty="0"/>
              <a:t>o</a:t>
            </a:r>
            <a:r>
              <a:rPr lang="en-US" dirty="0" smtClean="0"/>
              <a:t>ther than the identity.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85800" y="4876800"/>
            <a:ext cx="6890861" cy="64633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b="1" dirty="0" smtClean="0"/>
              <a:t>TRUE OR FALSE</a:t>
            </a:r>
            <a:r>
              <a:rPr lang="en-US" dirty="0" smtClean="0"/>
              <a:t>: If an object has any translation symmetries (other than</a:t>
            </a:r>
          </a:p>
          <a:p>
            <a:r>
              <a:rPr lang="en-US" dirty="0"/>
              <a:t>t</a:t>
            </a:r>
            <a:r>
              <a:rPr lang="en-US" dirty="0" smtClean="0"/>
              <a:t>he identity) then it must be an unbounded object.</a:t>
            </a:r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609600" y="4876800"/>
            <a:ext cx="762000" cy="381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863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What is a rigid motion?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33400" y="1600200"/>
            <a:ext cx="7507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Types or rigid motions: </a:t>
            </a:r>
            <a:r>
              <a:rPr lang="en-US" dirty="0" smtClean="0">
                <a:solidFill>
                  <a:srgbClr val="FF0000"/>
                </a:solidFill>
              </a:rPr>
              <a:t>rotations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/>
                </a:solidFill>
              </a:rPr>
              <a:t>translations</a:t>
            </a:r>
            <a:r>
              <a:rPr lang="en-US" dirty="0" smtClean="0"/>
              <a:t>, </a:t>
            </a:r>
            <a:r>
              <a:rPr lang="en-US" dirty="0" smtClean="0">
                <a:solidFill>
                  <a:srgbClr val="00B050"/>
                </a:solidFill>
              </a:rPr>
              <a:t>reflections</a:t>
            </a:r>
            <a:r>
              <a:rPr lang="en-US" dirty="0" smtClean="0"/>
              <a:t>,….any others?</a:t>
            </a:r>
          </a:p>
        </p:txBody>
      </p:sp>
      <p:sp>
        <p:nvSpPr>
          <p:cNvPr id="3" name="Rectangle 2"/>
          <p:cNvSpPr/>
          <p:nvPr/>
        </p:nvSpPr>
        <p:spPr>
          <a:xfrm>
            <a:off x="457200" y="2209800"/>
            <a:ext cx="8458200" cy="147732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b="1" dirty="0"/>
              <a:t>CLASSIFICATION OF PLANE RIGID MOTIONS (VERSION 1):</a:t>
            </a:r>
            <a:endParaRPr lang="en-US" dirty="0"/>
          </a:p>
          <a:p>
            <a:r>
              <a:rPr lang="en-US" dirty="0"/>
              <a:t>Every </a:t>
            </a:r>
            <a:r>
              <a:rPr lang="en-US" u="sng" dirty="0"/>
              <a:t>proper</a:t>
            </a:r>
            <a:r>
              <a:rPr lang="en-US" dirty="0"/>
              <a:t> rigid motion of the plane is a translation, a rotation, or a rotation followed by a translation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/>
              <a:t>Every </a:t>
            </a:r>
            <a:r>
              <a:rPr lang="en-US" u="sng" dirty="0"/>
              <a:t>improper</a:t>
            </a:r>
            <a:r>
              <a:rPr lang="en-US" dirty="0"/>
              <a:t> rigid motion of the plane is a flip, or a flip followed by a translation.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33400" y="4191000"/>
            <a:ext cx="6789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For symmetries of </a:t>
            </a:r>
            <a:r>
              <a:rPr lang="en-US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bounded</a:t>
            </a:r>
            <a:r>
              <a:rPr lang="en-US" dirty="0" smtClean="0"/>
              <a:t> objects, the story might be simpler…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85800" y="5791200"/>
            <a:ext cx="7663316" cy="64633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b="1" dirty="0" smtClean="0"/>
              <a:t>TRUE OR FALSE</a:t>
            </a:r>
            <a:r>
              <a:rPr lang="en-US" dirty="0" smtClean="0"/>
              <a:t>: A bounded object could never have any translation symmetries</a:t>
            </a:r>
          </a:p>
          <a:p>
            <a:r>
              <a:rPr lang="en-US" dirty="0"/>
              <a:t>o</a:t>
            </a:r>
            <a:r>
              <a:rPr lang="en-US" dirty="0" smtClean="0"/>
              <a:t>ther than the identity.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85800" y="4876800"/>
            <a:ext cx="6890861" cy="64633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b="1" dirty="0" smtClean="0"/>
              <a:t>TRUE OR FALSE</a:t>
            </a:r>
            <a:r>
              <a:rPr lang="en-US" dirty="0" smtClean="0"/>
              <a:t>: If an object has any translation symmetries (other than</a:t>
            </a:r>
          </a:p>
          <a:p>
            <a:r>
              <a:rPr lang="en-US" dirty="0"/>
              <a:t>t</a:t>
            </a:r>
            <a:r>
              <a:rPr lang="en-US" dirty="0" smtClean="0"/>
              <a:t>he identity) then it must be an unbounded object.</a:t>
            </a:r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609600" y="4876800"/>
            <a:ext cx="762000" cy="381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609600" y="5791200"/>
            <a:ext cx="762000" cy="381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387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What is a rigid motion?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457200" y="2209800"/>
            <a:ext cx="8458200" cy="147732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b="1" dirty="0"/>
              <a:t>CLASSIFICATION OF PLANE RIGID MOTIONS (VERSION 1):</a:t>
            </a:r>
            <a:endParaRPr lang="en-US" dirty="0"/>
          </a:p>
          <a:p>
            <a:r>
              <a:rPr lang="en-US" dirty="0"/>
              <a:t>Every </a:t>
            </a:r>
            <a:r>
              <a:rPr lang="en-US" u="sng" dirty="0"/>
              <a:t>proper</a:t>
            </a:r>
            <a:r>
              <a:rPr lang="en-US" dirty="0"/>
              <a:t> rigid motion of the plane is a translation, a rotation, or a rotation followed by a translation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/>
              <a:t>Every </a:t>
            </a:r>
            <a:r>
              <a:rPr lang="en-US" u="sng" dirty="0"/>
              <a:t>improper</a:t>
            </a:r>
            <a:r>
              <a:rPr lang="en-US" dirty="0"/>
              <a:t> rigid motion of the plane is a flip, or a flip followed by a translation.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33400" y="4191000"/>
            <a:ext cx="6583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For symmetries of </a:t>
            </a:r>
            <a:r>
              <a:rPr lang="en-US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bounded</a:t>
            </a:r>
            <a:r>
              <a:rPr lang="en-US" dirty="0" smtClean="0"/>
              <a:t> objects, forget about translations…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57200" y="4876800"/>
            <a:ext cx="8466667" cy="120032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b="1" dirty="0"/>
              <a:t>THE CENTER POINT THEOREM:</a:t>
            </a:r>
            <a:r>
              <a:rPr lang="en-US" dirty="0"/>
              <a:t>  Any bounded object in the plane has a “center point” such that:</a:t>
            </a:r>
          </a:p>
          <a:p>
            <a:r>
              <a:rPr lang="en-US" b="1" dirty="0"/>
              <a:t>(1)</a:t>
            </a:r>
            <a:r>
              <a:rPr lang="en-US" dirty="0"/>
              <a:t> Every proper symmetry is a rotation about this center point.</a:t>
            </a:r>
          </a:p>
          <a:p>
            <a:r>
              <a:rPr lang="en-US" b="1" dirty="0"/>
              <a:t>(2)</a:t>
            </a:r>
            <a:r>
              <a:rPr lang="en-US" dirty="0"/>
              <a:t> Every improper symmetry is a flip over a line through this center point.</a:t>
            </a:r>
          </a:p>
        </p:txBody>
      </p:sp>
      <p:pic>
        <p:nvPicPr>
          <p:cNvPr id="7" name="Picture 2" descr="C:\Users\ktapp\Desktop\Symmetry Book\Symmetry Book Images\Chapter 1 and Intro\throwing_star_axes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228600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1779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gular Pentagon 7"/>
          <p:cNvSpPr/>
          <p:nvPr/>
        </p:nvSpPr>
        <p:spPr>
          <a:xfrm>
            <a:off x="6324600" y="762000"/>
            <a:ext cx="1447800" cy="1378857"/>
          </a:xfrm>
          <a:prstGeom prst="pentago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303689" y="1143000"/>
            <a:ext cx="746871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This pentagon has 5 rotation symmetries</a:t>
            </a:r>
          </a:p>
          <a:p>
            <a:r>
              <a:rPr lang="en-US" dirty="0" smtClean="0"/>
              <a:t>and 5 reflection symmetries.</a:t>
            </a:r>
          </a:p>
          <a:p>
            <a:endParaRPr lang="en-US" dirty="0"/>
          </a:p>
          <a:p>
            <a:r>
              <a:rPr lang="en-US" dirty="0" smtClean="0"/>
              <a:t>Can you </a:t>
            </a:r>
            <a:r>
              <a:rPr lang="en-US" u="sng" dirty="0" smtClean="0"/>
              <a:t>orient</a:t>
            </a:r>
            <a:r>
              <a:rPr lang="en-US" dirty="0" smtClean="0"/>
              <a:t> it?  That is, can you artistically change it</a:t>
            </a:r>
          </a:p>
          <a:p>
            <a:r>
              <a:rPr lang="en-US" dirty="0"/>
              <a:t>i</a:t>
            </a:r>
            <a:r>
              <a:rPr lang="en-US" dirty="0" smtClean="0"/>
              <a:t>nto an object with 5 rotation symmetries and NO reflection symmetries?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0086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gular Pentagon 7"/>
          <p:cNvSpPr/>
          <p:nvPr/>
        </p:nvSpPr>
        <p:spPr>
          <a:xfrm>
            <a:off x="6324600" y="762000"/>
            <a:ext cx="1447800" cy="1378857"/>
          </a:xfrm>
          <a:prstGeom prst="pentago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303689" y="1143000"/>
            <a:ext cx="746871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This pentagon has 5 rotation symmetries</a:t>
            </a:r>
          </a:p>
          <a:p>
            <a:r>
              <a:rPr lang="en-US" dirty="0"/>
              <a:t>a</a:t>
            </a:r>
            <a:r>
              <a:rPr lang="en-US" dirty="0" smtClean="0"/>
              <a:t>nd 5 reflection symmetries.</a:t>
            </a:r>
          </a:p>
          <a:p>
            <a:endParaRPr lang="en-US" dirty="0"/>
          </a:p>
          <a:p>
            <a:r>
              <a:rPr lang="en-US" dirty="0" smtClean="0"/>
              <a:t>Can you </a:t>
            </a:r>
            <a:r>
              <a:rPr lang="en-US" u="sng" dirty="0" smtClean="0"/>
              <a:t>orient</a:t>
            </a:r>
            <a:r>
              <a:rPr lang="en-US" dirty="0" smtClean="0"/>
              <a:t> it?  That is, can you artistically change it</a:t>
            </a:r>
          </a:p>
          <a:p>
            <a:r>
              <a:rPr lang="en-US" dirty="0"/>
              <a:t>i</a:t>
            </a:r>
            <a:r>
              <a:rPr lang="en-US" dirty="0" smtClean="0"/>
              <a:t>nto an object with 5 rotation symmetries and NO reflection symmetries?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457200" y="5715000"/>
            <a:ext cx="8153400" cy="64633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b="1" dirty="0"/>
              <a:t>DEFINITION</a:t>
            </a:r>
            <a:r>
              <a:rPr lang="en-US" dirty="0"/>
              <a:t>: An object in the plane is called </a:t>
            </a:r>
            <a:r>
              <a:rPr lang="en-US" u="sng" dirty="0"/>
              <a:t>oriented</a:t>
            </a:r>
            <a:r>
              <a:rPr lang="en-US" dirty="0"/>
              <a:t> if it has NO improper symmetries.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743200" y="4615934"/>
            <a:ext cx="3262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These are oriented pentagons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7" name="Picture 3" descr="C:\Users\ktapp\Desktop\Symmetry Book\Symmetry Book Images\Chapter 1 and Intro\Oriented_5_gons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329" r="27843"/>
          <a:stretch/>
        </p:blipFill>
        <p:spPr bwMode="auto">
          <a:xfrm>
            <a:off x="4329073" y="2895600"/>
            <a:ext cx="1617205" cy="1698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" descr="C:\Users\ktapp\Desktop\Symmetry Book\Symmetry Book Images\Chapter 1 and Intro\Oriented_5_gons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144"/>
          <a:stretch/>
        </p:blipFill>
        <p:spPr bwMode="auto">
          <a:xfrm>
            <a:off x="838200" y="2895600"/>
            <a:ext cx="1760784" cy="1698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" descr="C:\Users\ktapp\Desktop\Symmetry Book\Symmetry Book Images\Chapter 1 and Intro\Oriented_5_gons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78" r="51355"/>
          <a:stretch/>
        </p:blipFill>
        <p:spPr bwMode="auto">
          <a:xfrm>
            <a:off x="2635510" y="2896573"/>
            <a:ext cx="1655303" cy="1698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3" descr="C:\Users\ktapp\Desktop\Symmetry Book\Symmetry Book Images\Chapter 1 and Intro\Oriented_5_gons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20"/>
          <a:stretch/>
        </p:blipFill>
        <p:spPr bwMode="auto">
          <a:xfrm>
            <a:off x="6080886" y="2894192"/>
            <a:ext cx="1826277" cy="1698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4300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57200" y="5715000"/>
            <a:ext cx="8153400" cy="64633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b="1" dirty="0"/>
              <a:t>DEFINITION</a:t>
            </a:r>
            <a:r>
              <a:rPr lang="en-US" dirty="0"/>
              <a:t>: An object in the plane is called </a:t>
            </a:r>
            <a:r>
              <a:rPr lang="en-US" u="sng" dirty="0"/>
              <a:t>oriented</a:t>
            </a:r>
            <a:r>
              <a:rPr lang="en-US" dirty="0"/>
              <a:t> if it has NO improper symmetries.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-152400" y="228599"/>
            <a:ext cx="9601200" cy="83099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4800" dirty="0" smtClean="0"/>
              <a:t>Z  </a:t>
            </a:r>
            <a:r>
              <a:rPr lang="en-US" sz="4800" dirty="0" err="1" smtClean="0"/>
              <a:t>Z</a:t>
            </a:r>
            <a:r>
              <a:rPr lang="en-US" sz="4800" dirty="0" smtClean="0"/>
              <a:t>  </a:t>
            </a:r>
            <a:r>
              <a:rPr lang="en-US" sz="4800" dirty="0" err="1" smtClean="0"/>
              <a:t>Z</a:t>
            </a:r>
            <a:r>
              <a:rPr lang="en-US" sz="4800" dirty="0" smtClean="0"/>
              <a:t>  </a:t>
            </a:r>
            <a:r>
              <a:rPr lang="en-US" sz="4800" dirty="0" err="1" smtClean="0"/>
              <a:t>Z</a:t>
            </a:r>
            <a:r>
              <a:rPr lang="en-US" sz="4800" dirty="0" smtClean="0"/>
              <a:t>  </a:t>
            </a:r>
            <a:r>
              <a:rPr lang="en-US" sz="4800" dirty="0" err="1" smtClean="0"/>
              <a:t>Z</a:t>
            </a:r>
            <a:r>
              <a:rPr lang="en-US" sz="4800" dirty="0" smtClean="0"/>
              <a:t>  </a:t>
            </a:r>
            <a:r>
              <a:rPr lang="en-US" sz="4800" dirty="0" err="1" smtClean="0"/>
              <a:t>Z</a:t>
            </a:r>
            <a:r>
              <a:rPr lang="en-US" sz="4800" dirty="0" smtClean="0"/>
              <a:t>  </a:t>
            </a:r>
            <a:r>
              <a:rPr lang="en-US" sz="4800" dirty="0" err="1" smtClean="0"/>
              <a:t>Z</a:t>
            </a:r>
            <a:r>
              <a:rPr lang="en-US" sz="4800" dirty="0" smtClean="0"/>
              <a:t>  </a:t>
            </a:r>
            <a:r>
              <a:rPr lang="en-US" sz="4800" dirty="0" err="1" smtClean="0"/>
              <a:t>Z</a:t>
            </a:r>
            <a:r>
              <a:rPr lang="en-US" sz="4800" dirty="0" smtClean="0"/>
              <a:t>  </a:t>
            </a:r>
            <a:r>
              <a:rPr lang="en-US" sz="4800" dirty="0" err="1" smtClean="0"/>
              <a:t>Z</a:t>
            </a:r>
            <a:r>
              <a:rPr lang="en-US" sz="4800" dirty="0" smtClean="0"/>
              <a:t>  </a:t>
            </a:r>
            <a:r>
              <a:rPr lang="en-US" sz="4800" dirty="0" err="1" smtClean="0"/>
              <a:t>Z</a:t>
            </a:r>
            <a:r>
              <a:rPr lang="en-US" sz="4800" dirty="0" smtClean="0"/>
              <a:t>  </a:t>
            </a:r>
            <a:r>
              <a:rPr lang="en-US" sz="4800" dirty="0" err="1" smtClean="0"/>
              <a:t>Z</a:t>
            </a:r>
            <a:r>
              <a:rPr lang="en-US" sz="4800" dirty="0" smtClean="0"/>
              <a:t>  </a:t>
            </a:r>
            <a:r>
              <a:rPr lang="en-US" sz="4800" dirty="0" err="1" smtClean="0"/>
              <a:t>Z</a:t>
            </a:r>
            <a:r>
              <a:rPr lang="en-US" sz="4800" dirty="0" smtClean="0"/>
              <a:t>  </a:t>
            </a:r>
            <a:r>
              <a:rPr lang="en-US" sz="4800" dirty="0" err="1" smtClean="0"/>
              <a:t>Z</a:t>
            </a:r>
            <a:r>
              <a:rPr lang="en-US" sz="4800" dirty="0" smtClean="0"/>
              <a:t>  </a:t>
            </a:r>
            <a:r>
              <a:rPr lang="en-US" sz="4800" dirty="0" err="1" smtClean="0"/>
              <a:t>Z</a:t>
            </a:r>
            <a:r>
              <a:rPr lang="en-US" sz="4800" dirty="0" smtClean="0"/>
              <a:t>  </a:t>
            </a:r>
            <a:r>
              <a:rPr lang="en-US" sz="4800" dirty="0" err="1" smtClean="0"/>
              <a:t>Z</a:t>
            </a:r>
            <a:r>
              <a:rPr lang="en-US" sz="4800" dirty="0" smtClean="0"/>
              <a:t>  </a:t>
            </a:r>
            <a:r>
              <a:rPr lang="en-US" sz="4800" dirty="0" err="1" smtClean="0"/>
              <a:t>Z</a:t>
            </a:r>
            <a:r>
              <a:rPr lang="en-US" sz="4800" dirty="0" smtClean="0"/>
              <a:t>  </a:t>
            </a:r>
            <a:r>
              <a:rPr lang="en-US" sz="4800" dirty="0" err="1" smtClean="0"/>
              <a:t>Z</a:t>
            </a:r>
            <a:endParaRPr lang="en-US" sz="4800" dirty="0"/>
          </a:p>
        </p:txBody>
      </p:sp>
      <p:sp>
        <p:nvSpPr>
          <p:cNvPr id="5" name="TextBox 4"/>
          <p:cNvSpPr txBox="1"/>
          <p:nvPr/>
        </p:nvSpPr>
        <p:spPr>
          <a:xfrm>
            <a:off x="2626350" y="1219200"/>
            <a:ext cx="36711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Is this border pattern oriented?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716676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57200" y="5715000"/>
            <a:ext cx="8153400" cy="64633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b="1" dirty="0"/>
              <a:t>DEFINITION</a:t>
            </a:r>
            <a:r>
              <a:rPr lang="en-US" dirty="0"/>
              <a:t>: An object in the plane is called </a:t>
            </a:r>
            <a:r>
              <a:rPr lang="en-US" u="sng" dirty="0"/>
              <a:t>oriented</a:t>
            </a:r>
            <a:r>
              <a:rPr lang="en-US" dirty="0"/>
              <a:t> if it has NO improper symmetries.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-152400" y="228599"/>
            <a:ext cx="9601200" cy="83099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4800" dirty="0" smtClean="0"/>
              <a:t>Z  </a:t>
            </a:r>
            <a:r>
              <a:rPr lang="en-US" sz="4800" dirty="0" err="1" smtClean="0"/>
              <a:t>Z</a:t>
            </a:r>
            <a:r>
              <a:rPr lang="en-US" sz="4800" dirty="0" smtClean="0"/>
              <a:t>  </a:t>
            </a:r>
            <a:r>
              <a:rPr lang="en-US" sz="4800" dirty="0" err="1" smtClean="0"/>
              <a:t>Z</a:t>
            </a:r>
            <a:r>
              <a:rPr lang="en-US" sz="4800" dirty="0" smtClean="0"/>
              <a:t>  </a:t>
            </a:r>
            <a:r>
              <a:rPr lang="en-US" sz="4800" dirty="0" err="1" smtClean="0"/>
              <a:t>Z</a:t>
            </a:r>
            <a:r>
              <a:rPr lang="en-US" sz="4800" dirty="0" smtClean="0"/>
              <a:t>  </a:t>
            </a:r>
            <a:r>
              <a:rPr lang="en-US" sz="4800" dirty="0" err="1" smtClean="0"/>
              <a:t>Z</a:t>
            </a:r>
            <a:r>
              <a:rPr lang="en-US" sz="4800" dirty="0" smtClean="0"/>
              <a:t>  </a:t>
            </a:r>
            <a:r>
              <a:rPr lang="en-US" sz="4800" dirty="0" err="1" smtClean="0"/>
              <a:t>Z</a:t>
            </a:r>
            <a:r>
              <a:rPr lang="en-US" sz="4800" dirty="0" smtClean="0"/>
              <a:t>  </a:t>
            </a:r>
            <a:r>
              <a:rPr lang="en-US" sz="4800" dirty="0" err="1" smtClean="0"/>
              <a:t>Z</a:t>
            </a:r>
            <a:r>
              <a:rPr lang="en-US" sz="4800" dirty="0" smtClean="0"/>
              <a:t>  </a:t>
            </a:r>
            <a:r>
              <a:rPr lang="en-US" sz="4800" dirty="0" err="1" smtClean="0"/>
              <a:t>Z</a:t>
            </a:r>
            <a:r>
              <a:rPr lang="en-US" sz="4800" dirty="0" smtClean="0"/>
              <a:t>  </a:t>
            </a:r>
            <a:r>
              <a:rPr lang="en-US" sz="4800" dirty="0" err="1" smtClean="0"/>
              <a:t>Z</a:t>
            </a:r>
            <a:r>
              <a:rPr lang="en-US" sz="4800" dirty="0" smtClean="0"/>
              <a:t>  </a:t>
            </a:r>
            <a:r>
              <a:rPr lang="en-US" sz="4800" dirty="0" err="1" smtClean="0"/>
              <a:t>Z</a:t>
            </a:r>
            <a:r>
              <a:rPr lang="en-US" sz="4800" dirty="0" smtClean="0"/>
              <a:t>  </a:t>
            </a:r>
            <a:r>
              <a:rPr lang="en-US" sz="4800" dirty="0" err="1" smtClean="0"/>
              <a:t>Z</a:t>
            </a:r>
            <a:r>
              <a:rPr lang="en-US" sz="4800" dirty="0" smtClean="0"/>
              <a:t>  </a:t>
            </a:r>
            <a:r>
              <a:rPr lang="en-US" sz="4800" dirty="0" err="1" smtClean="0"/>
              <a:t>Z</a:t>
            </a:r>
            <a:r>
              <a:rPr lang="en-US" sz="4800" dirty="0" smtClean="0"/>
              <a:t>  </a:t>
            </a:r>
            <a:r>
              <a:rPr lang="en-US" sz="4800" dirty="0" err="1" smtClean="0"/>
              <a:t>Z</a:t>
            </a:r>
            <a:r>
              <a:rPr lang="en-US" sz="4800" dirty="0" smtClean="0"/>
              <a:t>  </a:t>
            </a:r>
            <a:r>
              <a:rPr lang="en-US" sz="4800" dirty="0" err="1" smtClean="0"/>
              <a:t>Z</a:t>
            </a:r>
            <a:r>
              <a:rPr lang="en-US" sz="4800" dirty="0" smtClean="0"/>
              <a:t>  </a:t>
            </a:r>
            <a:r>
              <a:rPr lang="en-US" sz="4800" dirty="0" err="1" smtClean="0"/>
              <a:t>Z</a:t>
            </a:r>
            <a:r>
              <a:rPr lang="en-US" sz="4800" dirty="0" smtClean="0"/>
              <a:t>  </a:t>
            </a:r>
            <a:r>
              <a:rPr lang="en-US" sz="4800" dirty="0" err="1" smtClean="0"/>
              <a:t>Z</a:t>
            </a:r>
            <a:r>
              <a:rPr lang="en-US" sz="4800" dirty="0" smtClean="0"/>
              <a:t>  </a:t>
            </a:r>
            <a:r>
              <a:rPr lang="en-US" sz="4800" dirty="0" err="1" smtClean="0"/>
              <a:t>Z</a:t>
            </a:r>
            <a:endParaRPr lang="en-US" sz="4800" dirty="0"/>
          </a:p>
        </p:txBody>
      </p:sp>
      <p:sp>
        <p:nvSpPr>
          <p:cNvPr id="5" name="TextBox 4"/>
          <p:cNvSpPr txBox="1"/>
          <p:nvPr/>
        </p:nvSpPr>
        <p:spPr>
          <a:xfrm>
            <a:off x="2626350" y="1219200"/>
            <a:ext cx="43927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Is this border pattern oriented?  </a:t>
            </a:r>
            <a:r>
              <a:rPr lang="en-US" sz="2000" b="1" dirty="0" smtClean="0"/>
              <a:t>YES!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772179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57200" y="5715000"/>
            <a:ext cx="8153400" cy="64633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b="1" dirty="0"/>
              <a:t>DEFINITION</a:t>
            </a:r>
            <a:r>
              <a:rPr lang="en-US" dirty="0"/>
              <a:t>: An object in the plane is called </a:t>
            </a:r>
            <a:r>
              <a:rPr lang="en-US" u="sng" dirty="0"/>
              <a:t>oriented</a:t>
            </a:r>
            <a:r>
              <a:rPr lang="en-US" dirty="0"/>
              <a:t> if it has NO improper symmetries.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735355" y="3657600"/>
            <a:ext cx="3108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These are oriented polygons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7" name="Picture 2" descr="C:\Users\ktapp\Desktop\Symmetry Book\Symmetry Book Images\Chapter 1 and Intro\oriented_polygons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394" y="1905000"/>
            <a:ext cx="7292321" cy="1653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-152400" y="228599"/>
            <a:ext cx="9601200" cy="83099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4800" dirty="0" smtClean="0"/>
              <a:t>Z  </a:t>
            </a:r>
            <a:r>
              <a:rPr lang="en-US" sz="4800" dirty="0" err="1" smtClean="0"/>
              <a:t>Z</a:t>
            </a:r>
            <a:r>
              <a:rPr lang="en-US" sz="4800" dirty="0" smtClean="0"/>
              <a:t>  </a:t>
            </a:r>
            <a:r>
              <a:rPr lang="en-US" sz="4800" dirty="0" err="1" smtClean="0"/>
              <a:t>Z</a:t>
            </a:r>
            <a:r>
              <a:rPr lang="en-US" sz="4800" dirty="0" smtClean="0"/>
              <a:t>  </a:t>
            </a:r>
            <a:r>
              <a:rPr lang="en-US" sz="4800" dirty="0" err="1" smtClean="0"/>
              <a:t>Z</a:t>
            </a:r>
            <a:r>
              <a:rPr lang="en-US" sz="4800" dirty="0" smtClean="0"/>
              <a:t>  </a:t>
            </a:r>
            <a:r>
              <a:rPr lang="en-US" sz="4800" dirty="0" err="1" smtClean="0"/>
              <a:t>Z</a:t>
            </a:r>
            <a:r>
              <a:rPr lang="en-US" sz="4800" dirty="0" smtClean="0"/>
              <a:t>  </a:t>
            </a:r>
            <a:r>
              <a:rPr lang="en-US" sz="4800" dirty="0" err="1" smtClean="0"/>
              <a:t>Z</a:t>
            </a:r>
            <a:r>
              <a:rPr lang="en-US" sz="4800" dirty="0" smtClean="0"/>
              <a:t>  </a:t>
            </a:r>
            <a:r>
              <a:rPr lang="en-US" sz="4800" dirty="0" err="1" smtClean="0"/>
              <a:t>Z</a:t>
            </a:r>
            <a:r>
              <a:rPr lang="en-US" sz="4800" dirty="0" smtClean="0"/>
              <a:t>  </a:t>
            </a:r>
            <a:r>
              <a:rPr lang="en-US" sz="4800" dirty="0" err="1" smtClean="0"/>
              <a:t>Z</a:t>
            </a:r>
            <a:r>
              <a:rPr lang="en-US" sz="4800" dirty="0" smtClean="0"/>
              <a:t>  </a:t>
            </a:r>
            <a:r>
              <a:rPr lang="en-US" sz="4800" dirty="0" err="1" smtClean="0"/>
              <a:t>Z</a:t>
            </a:r>
            <a:r>
              <a:rPr lang="en-US" sz="4800" dirty="0" smtClean="0"/>
              <a:t>  </a:t>
            </a:r>
            <a:r>
              <a:rPr lang="en-US" sz="4800" dirty="0" err="1" smtClean="0"/>
              <a:t>Z</a:t>
            </a:r>
            <a:r>
              <a:rPr lang="en-US" sz="4800" dirty="0" smtClean="0"/>
              <a:t>  </a:t>
            </a:r>
            <a:r>
              <a:rPr lang="en-US" sz="4800" dirty="0" err="1" smtClean="0"/>
              <a:t>Z</a:t>
            </a:r>
            <a:r>
              <a:rPr lang="en-US" sz="4800" dirty="0" smtClean="0"/>
              <a:t>  </a:t>
            </a:r>
            <a:r>
              <a:rPr lang="en-US" sz="4800" dirty="0" err="1" smtClean="0"/>
              <a:t>Z</a:t>
            </a:r>
            <a:r>
              <a:rPr lang="en-US" sz="4800" dirty="0" smtClean="0"/>
              <a:t>  </a:t>
            </a:r>
            <a:r>
              <a:rPr lang="en-US" sz="4800" dirty="0" err="1" smtClean="0"/>
              <a:t>Z</a:t>
            </a:r>
            <a:r>
              <a:rPr lang="en-US" sz="4800" dirty="0" smtClean="0"/>
              <a:t>  </a:t>
            </a:r>
            <a:r>
              <a:rPr lang="en-US" sz="4800" dirty="0" err="1" smtClean="0"/>
              <a:t>Z</a:t>
            </a:r>
            <a:r>
              <a:rPr lang="en-US" sz="4800" dirty="0" smtClean="0"/>
              <a:t>  </a:t>
            </a:r>
            <a:r>
              <a:rPr lang="en-US" sz="4800" dirty="0" err="1" smtClean="0"/>
              <a:t>Z</a:t>
            </a:r>
            <a:r>
              <a:rPr lang="en-US" sz="4800" dirty="0" smtClean="0"/>
              <a:t>  </a:t>
            </a:r>
            <a:r>
              <a:rPr lang="en-US" sz="4800" dirty="0" err="1" smtClean="0"/>
              <a:t>Z</a:t>
            </a:r>
            <a:r>
              <a:rPr lang="en-US" sz="4800" dirty="0" smtClean="0"/>
              <a:t>  </a:t>
            </a:r>
            <a:r>
              <a:rPr lang="en-US" sz="4800" dirty="0" err="1" smtClean="0"/>
              <a:t>Z</a:t>
            </a:r>
            <a:endParaRPr lang="en-US" sz="4800" dirty="0"/>
          </a:p>
        </p:txBody>
      </p:sp>
      <p:sp>
        <p:nvSpPr>
          <p:cNvPr id="5" name="TextBox 4"/>
          <p:cNvSpPr txBox="1"/>
          <p:nvPr/>
        </p:nvSpPr>
        <p:spPr>
          <a:xfrm>
            <a:off x="2626350" y="1219200"/>
            <a:ext cx="36711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Is this border pattern oriented?</a:t>
            </a:r>
            <a:endParaRPr lang="en-US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2626350" y="1219200"/>
            <a:ext cx="43927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Is this border pattern oriented?  </a:t>
            </a:r>
            <a:r>
              <a:rPr lang="en-US" sz="2000" b="1" dirty="0" smtClean="0"/>
              <a:t>YES!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716676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57200" y="5715000"/>
            <a:ext cx="8153400" cy="64633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b="1" dirty="0"/>
              <a:t>DEFINITION</a:t>
            </a:r>
            <a:r>
              <a:rPr lang="en-US" dirty="0"/>
              <a:t>: An object in the plane is called </a:t>
            </a:r>
            <a:r>
              <a:rPr lang="en-US" u="sng" dirty="0"/>
              <a:t>oriented</a:t>
            </a:r>
            <a:r>
              <a:rPr lang="en-US" dirty="0"/>
              <a:t> if it has NO improper symmetries.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735355" y="3657600"/>
            <a:ext cx="3108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These are oriented polygons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7" name="Picture 2" descr="C:\Users\ktapp\Desktop\Symmetry Book\Symmetry Book Images\Chapter 1 and Intro\oriented_polygons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394" y="1905000"/>
            <a:ext cx="7292321" cy="1653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-152400" y="228599"/>
            <a:ext cx="9601200" cy="83099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4800" dirty="0" smtClean="0"/>
              <a:t>Z  </a:t>
            </a:r>
            <a:r>
              <a:rPr lang="en-US" sz="4800" dirty="0" err="1" smtClean="0"/>
              <a:t>Z</a:t>
            </a:r>
            <a:r>
              <a:rPr lang="en-US" sz="4800" dirty="0" smtClean="0"/>
              <a:t>  </a:t>
            </a:r>
            <a:r>
              <a:rPr lang="en-US" sz="4800" dirty="0" err="1" smtClean="0"/>
              <a:t>Z</a:t>
            </a:r>
            <a:r>
              <a:rPr lang="en-US" sz="4800" dirty="0" smtClean="0"/>
              <a:t>  </a:t>
            </a:r>
            <a:r>
              <a:rPr lang="en-US" sz="4800" dirty="0" err="1" smtClean="0"/>
              <a:t>Z</a:t>
            </a:r>
            <a:r>
              <a:rPr lang="en-US" sz="4800" dirty="0" smtClean="0"/>
              <a:t>  </a:t>
            </a:r>
            <a:r>
              <a:rPr lang="en-US" sz="4800" dirty="0" err="1" smtClean="0"/>
              <a:t>Z</a:t>
            </a:r>
            <a:r>
              <a:rPr lang="en-US" sz="4800" dirty="0" smtClean="0"/>
              <a:t>  </a:t>
            </a:r>
            <a:r>
              <a:rPr lang="en-US" sz="4800" dirty="0" err="1" smtClean="0"/>
              <a:t>Z</a:t>
            </a:r>
            <a:r>
              <a:rPr lang="en-US" sz="4800" dirty="0" smtClean="0"/>
              <a:t>  </a:t>
            </a:r>
            <a:r>
              <a:rPr lang="en-US" sz="4800" dirty="0" err="1" smtClean="0"/>
              <a:t>Z</a:t>
            </a:r>
            <a:r>
              <a:rPr lang="en-US" sz="4800" dirty="0" smtClean="0"/>
              <a:t>  </a:t>
            </a:r>
            <a:r>
              <a:rPr lang="en-US" sz="4800" dirty="0" err="1" smtClean="0"/>
              <a:t>Z</a:t>
            </a:r>
            <a:r>
              <a:rPr lang="en-US" sz="4800" dirty="0" smtClean="0"/>
              <a:t>  </a:t>
            </a:r>
            <a:r>
              <a:rPr lang="en-US" sz="4800" dirty="0" err="1" smtClean="0"/>
              <a:t>Z</a:t>
            </a:r>
            <a:r>
              <a:rPr lang="en-US" sz="4800" dirty="0" smtClean="0"/>
              <a:t>  </a:t>
            </a:r>
            <a:r>
              <a:rPr lang="en-US" sz="4800" dirty="0" err="1" smtClean="0"/>
              <a:t>Z</a:t>
            </a:r>
            <a:r>
              <a:rPr lang="en-US" sz="4800" dirty="0" smtClean="0"/>
              <a:t>  </a:t>
            </a:r>
            <a:r>
              <a:rPr lang="en-US" sz="4800" dirty="0" err="1" smtClean="0"/>
              <a:t>Z</a:t>
            </a:r>
            <a:r>
              <a:rPr lang="en-US" sz="4800" dirty="0" smtClean="0"/>
              <a:t>  </a:t>
            </a:r>
            <a:r>
              <a:rPr lang="en-US" sz="4800" dirty="0" err="1" smtClean="0"/>
              <a:t>Z</a:t>
            </a:r>
            <a:r>
              <a:rPr lang="en-US" sz="4800" dirty="0" smtClean="0"/>
              <a:t>  </a:t>
            </a:r>
            <a:r>
              <a:rPr lang="en-US" sz="4800" dirty="0" err="1" smtClean="0"/>
              <a:t>Z</a:t>
            </a:r>
            <a:r>
              <a:rPr lang="en-US" sz="4800" dirty="0" smtClean="0"/>
              <a:t>  </a:t>
            </a:r>
            <a:r>
              <a:rPr lang="en-US" sz="4800" dirty="0" err="1" smtClean="0"/>
              <a:t>Z</a:t>
            </a:r>
            <a:r>
              <a:rPr lang="en-US" sz="4800" dirty="0" smtClean="0"/>
              <a:t>  </a:t>
            </a:r>
            <a:r>
              <a:rPr lang="en-US" sz="4800" dirty="0" err="1" smtClean="0"/>
              <a:t>Z</a:t>
            </a:r>
            <a:r>
              <a:rPr lang="en-US" sz="4800" dirty="0" smtClean="0"/>
              <a:t>  </a:t>
            </a:r>
            <a:r>
              <a:rPr lang="en-US" sz="4800" dirty="0" err="1" smtClean="0"/>
              <a:t>Z</a:t>
            </a:r>
            <a:r>
              <a:rPr lang="en-US" sz="4800" dirty="0" smtClean="0"/>
              <a:t>  </a:t>
            </a:r>
            <a:r>
              <a:rPr lang="en-US" sz="4800" dirty="0" err="1" smtClean="0"/>
              <a:t>Z</a:t>
            </a:r>
            <a:endParaRPr lang="en-US" sz="4800" dirty="0"/>
          </a:p>
        </p:txBody>
      </p:sp>
      <p:sp>
        <p:nvSpPr>
          <p:cNvPr id="5" name="TextBox 4"/>
          <p:cNvSpPr txBox="1"/>
          <p:nvPr/>
        </p:nvSpPr>
        <p:spPr>
          <a:xfrm>
            <a:off x="2626350" y="1219200"/>
            <a:ext cx="36711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Is this border pattern oriented?</a:t>
            </a:r>
            <a:endParaRPr lang="en-US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990600" y="4494827"/>
            <a:ext cx="62808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For bounded objects, “</a:t>
            </a:r>
            <a:r>
              <a:rPr lang="en-US" sz="2400" b="1" dirty="0" smtClean="0"/>
              <a:t>oriented</a:t>
            </a:r>
            <a:r>
              <a:rPr lang="en-US" sz="2400" dirty="0" smtClean="0"/>
              <a:t>” = “</a:t>
            </a:r>
            <a:r>
              <a:rPr lang="en-US" sz="2400" b="1" dirty="0" err="1" smtClean="0"/>
              <a:t>flipless</a:t>
            </a:r>
            <a:r>
              <a:rPr lang="en-US" sz="2400" dirty="0" smtClean="0"/>
              <a:t>” 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2626350" y="1219200"/>
            <a:ext cx="43927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Is this border pattern oriented?  </a:t>
            </a:r>
            <a:r>
              <a:rPr lang="en-US" sz="2000" b="1" dirty="0" smtClean="0"/>
              <a:t>YES!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246770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381000" y="228600"/>
            <a:ext cx="78486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Intuitively, why does this star look symmetric?</a:t>
            </a:r>
            <a:endParaRPr 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7650" name="Picture 2" descr="C:\Users\ktapp\Desktop\Symmetry Book\Symmetry Book Images\Chapter 1 and Intro\throwing_star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828800"/>
            <a:ext cx="2425446" cy="2425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3810000" y="2057400"/>
            <a:ext cx="38218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ym typeface="Wingdings" pitchFamily="2" charset="2"/>
              </a:rPr>
              <a:t> </a:t>
            </a:r>
            <a:r>
              <a:rPr lang="en-US" sz="2000" dirty="0" smtClean="0"/>
              <a:t>It has repeated images/parts.</a:t>
            </a:r>
            <a:endParaRPr lang="en-US" sz="2000" dirty="0"/>
          </a:p>
        </p:txBody>
      </p:sp>
      <p:sp>
        <p:nvSpPr>
          <p:cNvPr id="4" name="Oval 3"/>
          <p:cNvSpPr/>
          <p:nvPr/>
        </p:nvSpPr>
        <p:spPr>
          <a:xfrm>
            <a:off x="2438400" y="2774823"/>
            <a:ext cx="1714500" cy="5334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304800" y="2774823"/>
            <a:ext cx="1714500" cy="5334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 rot="16200000">
            <a:off x="1422273" y="1917573"/>
            <a:ext cx="1714500" cy="5334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 rot="16200000">
            <a:off x="1420029" y="3776006"/>
            <a:ext cx="1714500" cy="5334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2277279" y="3185456"/>
            <a:ext cx="304800" cy="1232154"/>
          </a:xfrm>
          <a:prstGeom prst="rect">
            <a:avLst/>
          </a:prstGeom>
          <a:noFill/>
          <a:ln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963758" y="3185456"/>
            <a:ext cx="304800" cy="1232154"/>
          </a:xfrm>
          <a:prstGeom prst="rect">
            <a:avLst/>
          </a:prstGeom>
          <a:noFill/>
          <a:ln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3810000" y="1276290"/>
            <a:ext cx="48045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ym typeface="Wingdings" pitchFamily="2" charset="2"/>
              </a:rPr>
              <a:t> </a:t>
            </a:r>
            <a:r>
              <a:rPr lang="en-US" sz="2000" dirty="0" smtClean="0"/>
              <a:t>It looks the same from many positions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982475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57200" y="5715000"/>
            <a:ext cx="8153400" cy="64633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b="1" dirty="0"/>
              <a:t>DEFINITION</a:t>
            </a:r>
            <a:r>
              <a:rPr lang="en-US" dirty="0"/>
              <a:t>: An object in the plane is called </a:t>
            </a:r>
            <a:r>
              <a:rPr lang="en-US" u="sng" dirty="0"/>
              <a:t>oriented</a:t>
            </a:r>
            <a:r>
              <a:rPr lang="en-US" dirty="0"/>
              <a:t> if it has NO improper symmetries.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90600" y="4494827"/>
            <a:ext cx="62808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For bounded objects, “</a:t>
            </a:r>
            <a:r>
              <a:rPr lang="en-US" sz="2400" b="1" dirty="0" smtClean="0"/>
              <a:t>oriented</a:t>
            </a:r>
            <a:r>
              <a:rPr lang="en-US" sz="2400" dirty="0" smtClean="0"/>
              <a:t>” = “</a:t>
            </a:r>
            <a:r>
              <a:rPr lang="en-US" sz="2400" b="1" dirty="0" err="1" smtClean="0"/>
              <a:t>flipless</a:t>
            </a:r>
            <a:r>
              <a:rPr lang="en-US" sz="2400" dirty="0" smtClean="0"/>
              <a:t>” </a:t>
            </a:r>
            <a:endParaRPr lang="en-US" sz="2400" dirty="0"/>
          </a:p>
        </p:txBody>
      </p:sp>
      <p:pic>
        <p:nvPicPr>
          <p:cNvPr id="12" name="Picture 11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6043" y="533400"/>
            <a:ext cx="9427747" cy="9144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762000" y="1905000"/>
            <a:ext cx="43781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Is this border pattern oriented?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82474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57200" y="5715000"/>
            <a:ext cx="8153400" cy="64633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b="1" dirty="0"/>
              <a:t>DEFINITION</a:t>
            </a:r>
            <a:r>
              <a:rPr lang="en-US" dirty="0"/>
              <a:t>: An object in the plane is called </a:t>
            </a:r>
            <a:r>
              <a:rPr lang="en-US" u="sng" dirty="0"/>
              <a:t>oriented</a:t>
            </a:r>
            <a:r>
              <a:rPr lang="en-US" dirty="0"/>
              <a:t> if it has NO improper symmetries.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90600" y="4494827"/>
            <a:ext cx="62808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For bounded objects, “</a:t>
            </a:r>
            <a:r>
              <a:rPr lang="en-US" sz="2400" b="1" dirty="0" smtClean="0"/>
              <a:t>oriented</a:t>
            </a:r>
            <a:r>
              <a:rPr lang="en-US" sz="2400" dirty="0" smtClean="0"/>
              <a:t>” = “</a:t>
            </a:r>
            <a:r>
              <a:rPr lang="en-US" sz="2400" b="1" dirty="0" err="1" smtClean="0"/>
              <a:t>flipless</a:t>
            </a:r>
            <a:r>
              <a:rPr lang="en-US" sz="2400" dirty="0" smtClean="0"/>
              <a:t>” </a:t>
            </a:r>
            <a:endParaRPr lang="en-US" sz="2400" dirty="0"/>
          </a:p>
        </p:txBody>
      </p:sp>
      <p:pic>
        <p:nvPicPr>
          <p:cNvPr id="12" name="Picture 11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6043" y="533400"/>
            <a:ext cx="9427747" cy="9144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62000" y="1905000"/>
            <a:ext cx="808548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Is this border pattern oriented?</a:t>
            </a:r>
          </a:p>
          <a:p>
            <a:endParaRPr lang="en-US" sz="2400" dirty="0"/>
          </a:p>
          <a:p>
            <a:r>
              <a:rPr lang="en-US" sz="2400" b="1" dirty="0" smtClean="0"/>
              <a:t>NO</a:t>
            </a:r>
            <a:r>
              <a:rPr lang="en-US" sz="2400" dirty="0" smtClean="0"/>
              <a:t>, it has improper symmetries (namely, glide reflections)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68567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5400"/>
            <a:ext cx="8229600" cy="1143000"/>
          </a:xfrm>
        </p:spPr>
        <p:txBody>
          <a:bodyPr/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Which are oriented?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1747" name="Picture 3" descr="C:\Users\ktapp\Desktop\Symmetry Book\Symmetry Book Images\Chapter 1 and Intro\lace_triangle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3200400"/>
            <a:ext cx="2350008" cy="2297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48" name="Picture 4" descr="C:\Users\ktapp\Desktop\Symmetry Book\Symmetry Book Images\Chapter 1 and Intro\SeahorsesandEels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912533"/>
            <a:ext cx="3962400" cy="396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49" name="Picture 5" descr="C:\Users\ktapp\Desktop\Symmetry Book\Symmetry Book Images\Chapter 3\nakedmoth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800" y="5276499"/>
            <a:ext cx="2278216" cy="1357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46" name="Picture 2" descr="C:\Users\ktapp\Desktop\Symmetry Book\Symmetry Book Images\Chapter 1 and Intro\three_stars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58" r="50833"/>
          <a:stretch/>
        </p:blipFill>
        <p:spPr bwMode="auto">
          <a:xfrm>
            <a:off x="1161893" y="886314"/>
            <a:ext cx="2387390" cy="2186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C:\Users\ktapp\Desktop\Symmetry Book\Symmetry Book Images\Chapter 1 and Intro\three_stars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21" r="25523"/>
          <a:stretch/>
        </p:blipFill>
        <p:spPr bwMode="auto">
          <a:xfrm>
            <a:off x="3657600" y="886314"/>
            <a:ext cx="2241804" cy="2186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C:\Users\ktapp\Desktop\Symmetry Book\Symmetry Book Images\Chapter 1 and Intro\three_stars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534" b="4401"/>
          <a:stretch/>
        </p:blipFill>
        <p:spPr bwMode="auto">
          <a:xfrm>
            <a:off x="6135674" y="934428"/>
            <a:ext cx="2054250" cy="2089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6760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810" y="0"/>
            <a:ext cx="4343400" cy="5334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Vocabulary Review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09410" y="685800"/>
            <a:ext cx="2522935" cy="600164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2400" b="1" dirty="0" smtClean="0"/>
              <a:t>Symmetry</a:t>
            </a:r>
          </a:p>
          <a:p>
            <a:pPr algn="ctr"/>
            <a:r>
              <a:rPr lang="en-US" sz="2400" dirty="0" smtClean="0"/>
              <a:t>Rigid motion</a:t>
            </a:r>
          </a:p>
          <a:p>
            <a:pPr algn="ctr"/>
            <a:r>
              <a:rPr lang="en-US" sz="2400" dirty="0" smtClean="0"/>
              <a:t>Translation</a:t>
            </a:r>
          </a:p>
          <a:p>
            <a:pPr algn="ctr"/>
            <a:r>
              <a:rPr lang="en-US" sz="2400" dirty="0" smtClean="0"/>
              <a:t>Reflection/Flip</a:t>
            </a:r>
          </a:p>
          <a:p>
            <a:pPr algn="ctr"/>
            <a:r>
              <a:rPr lang="en-US" sz="2400" b="1" dirty="0" smtClean="0"/>
              <a:t>Oriented</a:t>
            </a:r>
          </a:p>
          <a:p>
            <a:pPr algn="ctr"/>
            <a:r>
              <a:rPr lang="en-US" sz="2400" b="1" dirty="0" smtClean="0"/>
              <a:t>Border pattern</a:t>
            </a:r>
          </a:p>
          <a:p>
            <a:pPr algn="ctr"/>
            <a:r>
              <a:rPr lang="en-US" sz="2400" b="1" dirty="0" smtClean="0"/>
              <a:t>Wallpaper pattern</a:t>
            </a:r>
          </a:p>
          <a:p>
            <a:pPr algn="ctr"/>
            <a:r>
              <a:rPr lang="en-US" sz="2400" dirty="0" smtClean="0"/>
              <a:t>Identity</a:t>
            </a:r>
          </a:p>
          <a:p>
            <a:pPr algn="ctr"/>
            <a:r>
              <a:rPr lang="en-US" sz="2400" dirty="0" smtClean="0"/>
              <a:t>n-</a:t>
            </a:r>
            <a:r>
              <a:rPr lang="en-US" sz="2400" dirty="0" err="1" smtClean="0"/>
              <a:t>gon</a:t>
            </a:r>
            <a:endParaRPr lang="en-US" sz="2400" dirty="0" smtClean="0"/>
          </a:p>
          <a:p>
            <a:pPr algn="ctr"/>
            <a:r>
              <a:rPr lang="en-US" sz="2400" dirty="0" smtClean="0"/>
              <a:t>Oriented n-</a:t>
            </a:r>
            <a:r>
              <a:rPr lang="en-US" sz="2400" dirty="0" err="1" smtClean="0"/>
              <a:t>gon</a:t>
            </a:r>
            <a:endParaRPr lang="en-US" sz="2400" dirty="0" smtClean="0"/>
          </a:p>
          <a:p>
            <a:pPr algn="ctr"/>
            <a:r>
              <a:rPr lang="en-US" sz="2400" b="1" dirty="0" smtClean="0"/>
              <a:t>Bounded</a:t>
            </a:r>
          </a:p>
          <a:p>
            <a:pPr algn="ctr"/>
            <a:r>
              <a:rPr lang="en-US" sz="2400" b="1" dirty="0" smtClean="0"/>
              <a:t>Unbounded</a:t>
            </a:r>
          </a:p>
          <a:p>
            <a:pPr algn="ctr"/>
            <a:r>
              <a:rPr lang="en-US" sz="2400" b="1" dirty="0" smtClean="0"/>
              <a:t>Glide-reflection</a:t>
            </a:r>
          </a:p>
          <a:p>
            <a:pPr algn="ctr"/>
            <a:r>
              <a:rPr lang="en-US" sz="2400" b="1" dirty="0" smtClean="0"/>
              <a:t>Proper</a:t>
            </a:r>
          </a:p>
          <a:p>
            <a:pPr algn="ctr"/>
            <a:r>
              <a:rPr lang="en-US" sz="2400" b="1" dirty="0" smtClean="0"/>
              <a:t>Improper</a:t>
            </a:r>
          </a:p>
          <a:p>
            <a:pPr algn="ctr"/>
            <a:r>
              <a:rPr lang="en-US" sz="2400" b="1" dirty="0" smtClean="0"/>
              <a:t>Asymmetric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415366" y="2514600"/>
            <a:ext cx="4343400" cy="533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Theorem Review</a:t>
            </a:r>
            <a:endParaRPr lang="en-US" sz="40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581400" y="3174368"/>
            <a:ext cx="5418666" cy="83099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The Classification of Plane </a:t>
            </a:r>
            <a:r>
              <a:rPr lang="en-US" sz="2400" dirty="0"/>
              <a:t>R</a:t>
            </a:r>
            <a:r>
              <a:rPr lang="en-US" sz="2400" dirty="0" smtClean="0"/>
              <a:t>igid </a:t>
            </a:r>
            <a:r>
              <a:rPr lang="en-US" sz="2400" dirty="0"/>
              <a:t>M</a:t>
            </a:r>
            <a:r>
              <a:rPr lang="en-US" sz="2400" dirty="0" smtClean="0"/>
              <a:t>otions</a:t>
            </a:r>
          </a:p>
          <a:p>
            <a:pPr algn="ctr"/>
            <a:r>
              <a:rPr lang="en-US" sz="2400" dirty="0" smtClean="0"/>
              <a:t>The Center </a:t>
            </a:r>
            <a:r>
              <a:rPr lang="en-US" sz="2400" dirty="0"/>
              <a:t>P</a:t>
            </a:r>
            <a:r>
              <a:rPr lang="en-US" sz="2400" dirty="0" smtClean="0"/>
              <a:t>oint Theorem</a:t>
            </a:r>
          </a:p>
        </p:txBody>
      </p:sp>
    </p:spTree>
    <p:extLst>
      <p:ext uri="{BB962C8B-B14F-4D97-AF65-F5344CB8AC3E}">
        <p14:creationId xmlns:p14="http://schemas.microsoft.com/office/powerpoint/2010/main" val="201211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4449</TotalTime>
  <Words>5237</Words>
  <Application>Microsoft Office PowerPoint</Application>
  <PresentationFormat>On-screen Show (4:3)</PresentationFormat>
  <Paragraphs>542</Paragraphs>
  <Slides>93</Slides>
  <Notes>0</Notes>
  <HiddenSlides>0</HiddenSlides>
  <MMClips>2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93</vt:i4>
      </vt:variant>
    </vt:vector>
  </HeadingPairs>
  <TitlesOfParts>
    <vt:vector size="94" baseType="lpstr">
      <vt:lpstr>Office Theme</vt:lpstr>
      <vt:lpstr>Introduction to Symmetry!</vt:lpstr>
      <vt:lpstr>PowerPoint Presentation</vt:lpstr>
      <vt:lpstr>PowerPoint Presentation</vt:lpstr>
      <vt:lpstr>PowerPoint Presentation</vt:lpstr>
      <vt:lpstr>PowerPoint Presentation</vt:lpstr>
      <vt:lpstr>Ch. 1: Introduction to Symmetry!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Precise definitions</vt:lpstr>
      <vt:lpstr>Precise definitions</vt:lpstr>
      <vt:lpstr>Precise definitions</vt:lpstr>
      <vt:lpstr>Precise definitions</vt:lpstr>
      <vt:lpstr>Precise definitions</vt:lpstr>
      <vt:lpstr>Precise definitions</vt:lpstr>
      <vt:lpstr>Precise definitions</vt:lpstr>
      <vt:lpstr>Precise definitions</vt:lpstr>
      <vt:lpstr>What is a rigid motion?</vt:lpstr>
      <vt:lpstr>What is a rigid motion?</vt:lpstr>
      <vt:lpstr>What is a rigid motion?</vt:lpstr>
      <vt:lpstr>What is a rigid motion?</vt:lpstr>
      <vt:lpstr>What is a rigid motion?</vt:lpstr>
      <vt:lpstr>What is a rigid motion?</vt:lpstr>
      <vt:lpstr>What is a rigid motion?</vt:lpstr>
      <vt:lpstr>What is a rigid motion?</vt:lpstr>
      <vt:lpstr>What is a rigid motion?</vt:lpstr>
      <vt:lpstr>What is a rigid motion?</vt:lpstr>
      <vt:lpstr>What is a rigid motion?</vt:lpstr>
      <vt:lpstr>What is a rigid motion?</vt:lpstr>
      <vt:lpstr>What is a rigid motion?</vt:lpstr>
      <vt:lpstr>What is a rigid motion?</vt:lpstr>
      <vt:lpstr>What is a rigid motion?</vt:lpstr>
      <vt:lpstr>What is a rigid motion?</vt:lpstr>
      <vt:lpstr>What is a rigid motion?</vt:lpstr>
      <vt:lpstr>What is a rigid motion?</vt:lpstr>
      <vt:lpstr>What is a rigid motion?</vt:lpstr>
      <vt:lpstr>What is a rigid motion?</vt:lpstr>
      <vt:lpstr>What is a rigid motion?</vt:lpstr>
      <vt:lpstr>What is a rigid motion?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Which are oriented?</vt:lpstr>
      <vt:lpstr>Vocabulary Review</vt:lpstr>
    </vt:vector>
  </TitlesOfParts>
  <Company>Williams College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MATH 138!</dc:title>
  <dc:creator>Kris</dc:creator>
  <cp:lastModifiedBy>Administrator</cp:lastModifiedBy>
  <cp:revision>43</cp:revision>
  <dcterms:created xsi:type="dcterms:W3CDTF">2010-08-30T00:07:32Z</dcterms:created>
  <dcterms:modified xsi:type="dcterms:W3CDTF">2017-09-05T15:57:25Z</dcterms:modified>
</cp:coreProperties>
</file>